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5"/>
  </p:notesMasterIdLst>
  <p:sldIdLst>
    <p:sldId id="256" r:id="rId2"/>
    <p:sldId id="308" r:id="rId3"/>
    <p:sldId id="356" r:id="rId4"/>
    <p:sldId id="355" r:id="rId5"/>
    <p:sldId id="311" r:id="rId6"/>
    <p:sldId id="313" r:id="rId7"/>
    <p:sldId id="314" r:id="rId8"/>
    <p:sldId id="315" r:id="rId9"/>
    <p:sldId id="317" r:id="rId10"/>
    <p:sldId id="318" r:id="rId11"/>
    <p:sldId id="322" r:id="rId12"/>
    <p:sldId id="339" r:id="rId13"/>
    <p:sldId id="324" r:id="rId14"/>
    <p:sldId id="340" r:id="rId15"/>
    <p:sldId id="341" r:id="rId16"/>
    <p:sldId id="342" r:id="rId17"/>
    <p:sldId id="343" r:id="rId18"/>
    <p:sldId id="344" r:id="rId19"/>
    <p:sldId id="345" r:id="rId20"/>
    <p:sldId id="331" r:id="rId21"/>
    <p:sldId id="329" r:id="rId22"/>
    <p:sldId id="330" r:id="rId23"/>
    <p:sldId id="321" r:id="rId24"/>
    <p:sldId id="320" r:id="rId25"/>
    <p:sldId id="319" r:id="rId26"/>
    <p:sldId id="326" r:id="rId27"/>
    <p:sldId id="334" r:id="rId28"/>
    <p:sldId id="336" r:id="rId29"/>
    <p:sldId id="335" r:id="rId30"/>
    <p:sldId id="332" r:id="rId31"/>
    <p:sldId id="337" r:id="rId32"/>
    <p:sldId id="333" r:id="rId33"/>
    <p:sldId id="346" r:id="rId34"/>
    <p:sldId id="347" r:id="rId35"/>
    <p:sldId id="348" r:id="rId36"/>
    <p:sldId id="353" r:id="rId37"/>
    <p:sldId id="349" r:id="rId38"/>
    <p:sldId id="350" r:id="rId39"/>
    <p:sldId id="351" r:id="rId40"/>
    <p:sldId id="352" r:id="rId41"/>
    <p:sldId id="328" r:id="rId42"/>
    <p:sldId id="316" r:id="rId43"/>
    <p:sldId id="357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AFC1716-A466-4F8C-B34D-8D3D7FA0664E}">
          <p14:sldIdLst>
            <p14:sldId id="256"/>
          </p14:sldIdLst>
        </p14:section>
        <p14:section name="Bab 1" id="{D44A91C2-1923-4114-88AD-262D932038AD}">
          <p14:sldIdLst>
            <p14:sldId id="308"/>
            <p14:sldId id="356"/>
            <p14:sldId id="355"/>
            <p14:sldId id="311"/>
            <p14:sldId id="313"/>
            <p14:sldId id="314"/>
          </p14:sldIdLst>
        </p14:section>
        <p14:section name="Bab 2" id="{90BDB14C-361E-4231-B12C-42EE348BB3DC}">
          <p14:sldIdLst>
            <p14:sldId id="315"/>
            <p14:sldId id="317"/>
            <p14:sldId id="318"/>
            <p14:sldId id="322"/>
            <p14:sldId id="339"/>
            <p14:sldId id="324"/>
            <p14:sldId id="340"/>
            <p14:sldId id="341"/>
            <p14:sldId id="342"/>
            <p14:sldId id="343"/>
            <p14:sldId id="344"/>
            <p14:sldId id="345"/>
            <p14:sldId id="331"/>
            <p14:sldId id="329"/>
            <p14:sldId id="330"/>
          </p14:sldIdLst>
        </p14:section>
        <p14:section name="Bab 3" id="{9CDC264A-B9A0-47EE-A2AC-70933220B3F5}">
          <p14:sldIdLst>
            <p14:sldId id="321"/>
            <p14:sldId id="320"/>
            <p14:sldId id="319"/>
            <p14:sldId id="326"/>
            <p14:sldId id="334"/>
            <p14:sldId id="336"/>
            <p14:sldId id="335"/>
          </p14:sldIdLst>
        </p14:section>
        <p14:section name="Analisis Kasus" id="{13B732F0-9209-4E56-87A9-71514E50DDAC}">
          <p14:sldIdLst>
            <p14:sldId id="332"/>
            <p14:sldId id="337"/>
            <p14:sldId id="333"/>
            <p14:sldId id="346"/>
            <p14:sldId id="347"/>
            <p14:sldId id="348"/>
            <p14:sldId id="353"/>
            <p14:sldId id="349"/>
            <p14:sldId id="350"/>
            <p14:sldId id="351"/>
            <p14:sldId id="352"/>
          </p14:sldIdLst>
        </p14:section>
        <p14:section name="Closing" id="{D4E62646-96A8-45F2-BC49-703A7F286435}">
          <p14:sldIdLst>
            <p14:sldId id="328"/>
            <p14:sldId id="31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63FCEE-C46F-49CF-A3D3-827796A64FD5}">
  <a:tblStyle styleId="{B463FCEE-C46F-49CF-A3D3-827796A64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706" autoAdjust="0"/>
  </p:normalViewPr>
  <p:slideViewPr>
    <p:cSldViewPr snapToGrid="0">
      <p:cViewPr varScale="1">
        <p:scale>
          <a:sx n="76" d="100"/>
          <a:sy n="76" d="100"/>
        </p:scale>
        <p:origin x="16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9fa94098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9fa94098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Salah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satu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pendekatan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pseudocolor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adalah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transformasi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warna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pada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intensitas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keabuan</a:t>
            </a:r>
            <a:r>
              <a:rPr lang="en-US" b="0" i="0" dirty="0">
                <a:effectLst/>
                <a:latin typeface="Arial" panose="020B0604020202020204" pitchFamily="34" charset="0"/>
              </a:rPr>
              <a:t>. Citra grayscale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memiliki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channel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warna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tunggal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yaitu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warna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bersifat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akhromatis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menampilkan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tingkat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kecerahan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/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intentsitas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utk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informasi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spt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tekstur</a:t>
            </a:r>
            <a:r>
              <a:rPr lang="en-US" b="0" i="0" dirty="0">
                <a:effectLst/>
                <a:latin typeface="Arial" panose="020B0604020202020204" pitchFamily="34" charset="0"/>
              </a:rPr>
              <a:t> / temperature.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Gambar Lalu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dilakukan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perhitungan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fungsi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transformasi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intensitas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b="0" i="0" dirty="0">
                <a:effectLst/>
                <a:latin typeface="Arial" panose="020B0604020202020204" pitchFamily="34" charset="0"/>
              </a:rPr>
              <a:t> pixel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masukan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mendapatkan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masing-masing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channel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merah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hijau</a:t>
            </a:r>
            <a:r>
              <a:rPr lang="en-US" b="0" i="0" dirty="0">
                <a:effectLst/>
                <a:latin typeface="Arial" panose="020B0604020202020204" pitchFamily="34" charset="0"/>
              </a:rPr>
              <a:t>, dan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biru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sehingga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menghasilkan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citra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berwarna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RGB.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71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Fitur </a:t>
            </a:r>
            <a:r>
              <a:rPr lang="en-US" dirty="0" err="1"/>
              <a:t>sederhana</a:t>
            </a:r>
            <a:r>
              <a:rPr lang="en-US" dirty="0"/>
              <a:t> :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, </a:t>
            </a:r>
            <a:r>
              <a:rPr lang="en-US" dirty="0" err="1"/>
              <a:t>bentuk</a:t>
            </a:r>
            <a:r>
              <a:rPr lang="en-US" dirty="0"/>
              <a:t>, </a:t>
            </a:r>
            <a:r>
              <a:rPr lang="en-US" dirty="0" err="1"/>
              <a:t>warna</a:t>
            </a:r>
            <a:r>
              <a:rPr lang="en-US" dirty="0"/>
              <a:t> -&gt;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/ high level -&gt;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spt</a:t>
            </a:r>
            <a:r>
              <a:rPr lang="en-US" dirty="0"/>
              <a:t> di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dpt</a:t>
            </a:r>
            <a:r>
              <a:rPr lang="en-US" dirty="0"/>
              <a:t> </a:t>
            </a:r>
            <a:r>
              <a:rPr lang="en-US" dirty="0" err="1"/>
              <a:t>mendetksi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spt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scr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 err="1"/>
              <a:t>Arsitektur</a:t>
            </a:r>
            <a:r>
              <a:rPr lang="en-US" dirty="0"/>
              <a:t> CNN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: convolution layer, pooling layer, dan fully connected layer. </a:t>
            </a:r>
          </a:p>
        </p:txBody>
      </p:sp>
    </p:spTree>
    <p:extLst>
      <p:ext uri="{BB962C8B-B14F-4D97-AF65-F5344CB8AC3E}">
        <p14:creationId xmlns:p14="http://schemas.microsoft.com/office/powerpoint/2010/main" val="243593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Masukkan no </a:t>
            </a:r>
            <a:r>
              <a:rPr lang="en-US" dirty="0" err="1"/>
              <a:t>persamaan</a:t>
            </a:r>
            <a:r>
              <a:rPr lang="en-US" dirty="0"/>
              <a:t> + no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</a:p>
          <a:p>
            <a:r>
              <a:rPr lang="en-US" dirty="0"/>
              <a:t>Baca rumus2</a:t>
            </a:r>
          </a:p>
        </p:txBody>
      </p:sp>
    </p:spTree>
    <p:extLst>
      <p:ext uri="{BB962C8B-B14F-4D97-AF65-F5344CB8AC3E}">
        <p14:creationId xmlns:p14="http://schemas.microsoft.com/office/powerpoint/2010/main" val="130851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6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b="1" dirty="0" err="1"/>
              <a:t>Relu</a:t>
            </a:r>
            <a:r>
              <a:rPr lang="en-US" dirty="0"/>
              <a:t> : </a:t>
            </a:r>
            <a:r>
              <a:rPr lang="en-US" dirty="0" err="1"/>
              <a:t>menambahkan</a:t>
            </a:r>
            <a:r>
              <a:rPr lang="en-US" dirty="0"/>
              <a:t> non </a:t>
            </a:r>
            <a:r>
              <a:rPr lang="en-US" dirty="0" err="1"/>
              <a:t>linearitas</a:t>
            </a:r>
            <a:r>
              <a:rPr lang="en-US" dirty="0"/>
              <a:t> pada convolution layer,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convolution 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spt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linear </a:t>
            </a:r>
            <a:r>
              <a:rPr lang="en-US" dirty="0" err="1"/>
              <a:t>biasa</a:t>
            </a:r>
            <a:r>
              <a:rPr lang="en-US" dirty="0"/>
              <a:t>. </a:t>
            </a:r>
          </a:p>
          <a:p>
            <a:pPr marL="457200" indent="-298450"/>
            <a:r>
              <a:rPr lang="en-US" b="1" dirty="0" err="1"/>
              <a:t>Softmax</a:t>
            </a:r>
            <a:r>
              <a:rPr lang="en-US" dirty="0"/>
              <a:t> : </a:t>
            </a:r>
            <a:r>
              <a:rPr lang="en-US" dirty="0" err="1"/>
              <a:t>distrubusi</a:t>
            </a:r>
            <a:r>
              <a:rPr lang="en-US" dirty="0"/>
              <a:t>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target </a:t>
            </a:r>
            <a:r>
              <a:rPr lang="en-US" dirty="0" err="1"/>
              <a:t>klasifikasi</a:t>
            </a:r>
            <a:r>
              <a:rPr lang="en-US" dirty="0"/>
              <a:t>. Kelas target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probibiltas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sbg</a:t>
            </a:r>
            <a:r>
              <a:rPr lang="en-US" dirty="0"/>
              <a:t> </a:t>
            </a:r>
            <a:r>
              <a:rPr lang="en-US" dirty="0" err="1"/>
              <a:t>keluaran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9030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Confusion matrix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dan </a:t>
            </a:r>
            <a:r>
              <a:rPr lang="en-US" dirty="0" err="1"/>
              <a:t>performa</a:t>
            </a:r>
            <a:r>
              <a:rPr lang="en-US" dirty="0"/>
              <a:t> model </a:t>
            </a:r>
            <a:r>
              <a:rPr lang="en-US" dirty="0" err="1"/>
              <a:t>dlm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7683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63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46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indicator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pd </a:t>
            </a:r>
            <a:r>
              <a:rPr lang="en-US" dirty="0" err="1"/>
              <a:t>penelititan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539273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9fa94098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9fa94098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Oleh </a:t>
            </a:r>
            <a:r>
              <a:rPr lang="en-US" sz="1800" b="0" i="0" u="none" strike="noStrike" baseline="0" dirty="0" err="1">
                <a:latin typeface="NimbusRomNo9L-Regu"/>
              </a:rPr>
              <a:t>karena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itu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diperlukan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sistem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deteksi</a:t>
            </a:r>
            <a:r>
              <a:rPr lang="en-US" sz="1800" b="0" i="0" u="none" strike="noStrike" baseline="0" dirty="0">
                <a:latin typeface="NimbusRomNo9L-Regu"/>
              </a:rPr>
              <a:t> dan </a:t>
            </a:r>
            <a:r>
              <a:rPr lang="en-US" sz="1800" b="0" i="0" u="none" strike="noStrike" baseline="0" dirty="0" err="1">
                <a:latin typeface="NimbusRomNo9L-Regu"/>
              </a:rPr>
              <a:t>klasifikasi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1800" b="0" i="0" u="none" strike="noStrike" baseline="0" dirty="0">
                <a:latin typeface="NimbusRomNo9L-Regu"/>
              </a:rPr>
              <a:t>yang </a:t>
            </a:r>
            <a:r>
              <a:rPr lang="en-US" sz="1800" b="0" i="0" u="none" strike="noStrike" baseline="0" dirty="0" err="1">
                <a:latin typeface="NimbusRomNo9L-Regu"/>
              </a:rPr>
              <a:t>efektif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untuk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mencegah</a:t>
            </a:r>
            <a:r>
              <a:rPr lang="en-US" sz="1800" b="0" i="0" u="none" strike="noStrike" baseline="0" dirty="0">
                <a:latin typeface="NimbusRomNo9L-Regu"/>
              </a:rPr>
              <a:t> dan </a:t>
            </a:r>
            <a:r>
              <a:rPr lang="en-US" sz="1800" b="0" i="0" u="none" strike="noStrike" baseline="0" dirty="0" err="1">
                <a:latin typeface="NimbusRomNo9L-Regu"/>
              </a:rPr>
              <a:t>mengurangi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terjadinya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serangan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1800" b="0" i="0" u="none" strike="noStrike" baseline="0" dirty="0">
                <a:latin typeface="NimbusRomNo9L-Regu"/>
              </a:rPr>
              <a:t>pada </a:t>
            </a:r>
            <a:r>
              <a:rPr lang="en-US" sz="1800" b="0" i="0" u="none" strike="noStrike" baseline="0" dirty="0" err="1">
                <a:latin typeface="NimbusRomNo9L-Regu"/>
              </a:rPr>
              <a:t>sistem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komputer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322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51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132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50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family </a:t>
            </a:r>
          </a:p>
          <a:p>
            <a:r>
              <a:rPr lang="en-US" dirty="0"/>
              <a:t>Hasil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+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+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indicator lain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5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9fa94098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9fa94098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Ditambah</a:t>
            </a:r>
            <a:r>
              <a:rPr lang="en-US" dirty="0"/>
              <a:t> 1 2 Slide </a:t>
            </a:r>
            <a:r>
              <a:rPr lang="en-US" dirty="0" err="1"/>
              <a:t>utk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14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: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malware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PCA, </a:t>
            </a:r>
          </a:p>
        </p:txBody>
      </p:sp>
    </p:spTree>
    <p:extLst>
      <p:ext uri="{BB962C8B-B14F-4D97-AF65-F5344CB8AC3E}">
        <p14:creationId xmlns:p14="http://schemas.microsoft.com/office/powerpoint/2010/main" val="4067003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9fa94098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9fa94098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 err="1">
                <a:latin typeface="NimbusRomNo9L-Regu"/>
              </a:rPr>
              <a:t>penyebab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tingginya</a:t>
            </a:r>
            <a:r>
              <a:rPr lang="en-US" sz="1800" b="0" i="0" u="none" strike="noStrike" baseline="0" dirty="0">
                <a:latin typeface="NimbusRomNo9L-Regu"/>
              </a:rPr>
              <a:t> volume </a:t>
            </a:r>
            <a:r>
              <a:rPr lang="en-US" sz="1800" b="0" i="0" u="none" strike="noStrike" baseline="0" dirty="0" err="1">
                <a:latin typeface="NimbusRomNo9L-Regu"/>
              </a:rPr>
              <a:t>sampel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2000" b="0" u="none" dirty="0">
                <a:sym typeface="Wingdings" panose="05000000000000000000" pitchFamily="2" charset="2"/>
              </a:rPr>
              <a:t></a:t>
            </a:r>
            <a:r>
              <a:rPr lang="en-US" sz="1800" b="0" i="0" u="none" strike="noStrike" baseline="0" dirty="0">
                <a:latin typeface="NimbusRomNo9L-ReguItal"/>
              </a:rPr>
              <a:t> file malware </a:t>
            </a:r>
            <a:r>
              <a:rPr lang="en-US" sz="1800" b="0" i="0" u="none" strike="noStrike" baseline="0" dirty="0">
                <a:latin typeface="NimbusRomNo9L-Regu"/>
              </a:rPr>
              <a:t>yang </a:t>
            </a:r>
            <a:r>
              <a:rPr lang="en-US" sz="1800" b="0" i="0" u="none" strike="noStrike" baseline="0" dirty="0" err="1">
                <a:latin typeface="NimbusRomNo9L-Regu"/>
              </a:rPr>
              <a:t>berbahaya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secara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terus-menerus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dimodifikasi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dengan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teknik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pemrograman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seperti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sv-SE" sz="1800" b="0" i="0" u="none" strike="noStrike" baseline="0" dirty="0">
                <a:latin typeface="NimbusRomNo9L-Regu"/>
              </a:rPr>
              <a:t>transformasi </a:t>
            </a:r>
            <a:r>
              <a:rPr lang="sv-SE" sz="1800" b="0" i="0" u="none" strike="noStrike" baseline="0" dirty="0">
                <a:latin typeface="NimbusRomNo9L-ReguItal"/>
              </a:rPr>
              <a:t>polymorphic </a:t>
            </a:r>
            <a:r>
              <a:rPr lang="sv-SE" sz="1800" b="0" i="0" u="none" strike="noStrike" baseline="0" dirty="0">
                <a:latin typeface="NimbusRomNo9L-Regu"/>
              </a:rPr>
              <a:t>dan </a:t>
            </a:r>
            <a:r>
              <a:rPr lang="sv-SE" sz="1800" b="0" i="0" u="none" strike="noStrike" baseline="0" dirty="0">
                <a:latin typeface="NimbusRomNo9L-ReguItal"/>
              </a:rPr>
              <a:t>metamorphic </a:t>
            </a:r>
            <a:r>
              <a:rPr lang="sv-SE" sz="1800" b="0" i="0" u="none" strike="noStrike" baseline="0" dirty="0">
                <a:latin typeface="NimbusRomNo9L-Regu"/>
              </a:rPr>
              <a:t>dengan tujuan untuk menyamarkan </a:t>
            </a:r>
            <a:r>
              <a:rPr lang="en-US" sz="1800" b="0" i="0" u="none" strike="noStrike" baseline="0" dirty="0">
                <a:latin typeface="NimbusRomNo9L-Regu"/>
              </a:rPr>
              <a:t>dan </a:t>
            </a:r>
            <a:r>
              <a:rPr lang="en-US" sz="1800" b="0" i="0" u="none" strike="noStrike" baseline="0" dirty="0" err="1">
                <a:latin typeface="NimbusRomNo9L-Regu"/>
              </a:rPr>
              <a:t>menghindari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deteksi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 err="1">
                <a:latin typeface="NimbusRomNo9L-Regu"/>
              </a:rPr>
              <a:t>Analisis</a:t>
            </a:r>
            <a:r>
              <a:rPr lang="en-US" sz="1800" b="1" i="0" u="none" strike="noStrike" baseline="0" dirty="0">
                <a:latin typeface="NimbusRomNo9L-Regu"/>
              </a:rPr>
              <a:t> statis </a:t>
            </a:r>
            <a:r>
              <a:rPr lang="en-US" sz="1800" b="0" u="none" dirty="0">
                <a:sym typeface="Wingdings" panose="05000000000000000000" pitchFamily="2" charset="2"/>
              </a:rPr>
              <a:t>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analisis</a:t>
            </a:r>
            <a:r>
              <a:rPr lang="en-US" sz="1800" b="0" i="0" u="none" strike="noStrike" baseline="0" dirty="0">
                <a:latin typeface="NimbusRomNo9L-Regu"/>
              </a:rPr>
              <a:t> yang </a:t>
            </a:r>
            <a:r>
              <a:rPr lang="en-US" sz="1800" b="0" i="0" u="none" strike="noStrike" baseline="0" dirty="0" err="1">
                <a:latin typeface="NimbusRomNo9L-Regu"/>
              </a:rPr>
              <a:t>dilakukan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dengan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analisis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struktur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source code </a:t>
            </a:r>
            <a:r>
              <a:rPr lang="en-US" sz="1800" b="0" i="0" u="none" strike="noStrike" baseline="0" dirty="0" err="1">
                <a:latin typeface="NimbusRomNo9L-Regu"/>
              </a:rPr>
              <a:t>tanpa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menjalankan</a:t>
            </a:r>
            <a:r>
              <a:rPr lang="en-US" sz="1800" b="0" i="0" u="none" strike="noStrike" baseline="0" dirty="0">
                <a:latin typeface="NimbusRomNo9L-Regu"/>
              </a:rPr>
              <a:t> / </a:t>
            </a:r>
            <a:r>
              <a:rPr lang="en-US" sz="1800" b="0" i="0" u="none" strike="noStrike" baseline="0" dirty="0" err="1">
                <a:latin typeface="NimbusRomNo9L-Regu"/>
              </a:rPr>
              <a:t>mengeksekusi</a:t>
            </a:r>
            <a:r>
              <a:rPr lang="en-US" sz="1800" b="0" i="0" u="none" strike="noStrike" baseline="0" dirty="0">
                <a:latin typeface="NimbusRomNo9L-Regu"/>
              </a:rPr>
              <a:t> program </a:t>
            </a:r>
            <a:r>
              <a:rPr lang="en-US" sz="1800" b="0" i="0" u="none" strike="noStrike" baseline="0" dirty="0" err="1">
                <a:latin typeface="NimbusRomNo9L-Regu"/>
              </a:rPr>
              <a:t>tersebut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untuk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mendeteksi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US" sz="1100" b="1" i="0" u="none" strike="noStrike" baseline="0" dirty="0" err="1">
                <a:latin typeface="NimbusRomNo9L-Regu"/>
              </a:rPr>
              <a:t>Analisis</a:t>
            </a:r>
            <a:r>
              <a:rPr lang="en-US" sz="1100" b="1" i="0" u="none" strike="noStrike" baseline="0" dirty="0">
                <a:latin typeface="NimbusRomNo9L-Regu"/>
              </a:rPr>
              <a:t> </a:t>
            </a:r>
            <a:r>
              <a:rPr lang="en-US" sz="1100" b="1" i="0" u="none" strike="noStrike" baseline="0" dirty="0" err="1">
                <a:latin typeface="NimbusRomNo9L-Regu"/>
              </a:rPr>
              <a:t>dinamis</a:t>
            </a:r>
            <a:r>
              <a:rPr lang="en-US" sz="1100" b="1" i="0" u="none" strike="noStrike" baseline="0" dirty="0">
                <a:latin typeface="NimbusRomNo9L-Regu"/>
              </a:rPr>
              <a:t> </a:t>
            </a:r>
            <a:r>
              <a:rPr lang="en-US" sz="1100" b="0" u="none" dirty="0">
                <a:sym typeface="Wingdings" panose="05000000000000000000" pitchFamily="2" charset="2"/>
              </a:rPr>
              <a:t></a:t>
            </a:r>
            <a:r>
              <a:rPr lang="en-US" sz="11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analisis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dinamis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dapat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dilakukan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dengan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menjalankan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file </a:t>
            </a:r>
            <a:r>
              <a:rPr lang="en-US" sz="1800" b="0" i="0" u="none" strike="noStrike" baseline="0" dirty="0" err="1">
                <a:latin typeface="NimbusRomNo9L-Regu"/>
              </a:rPr>
              <a:t>atau</a:t>
            </a:r>
            <a:r>
              <a:rPr lang="en-US" sz="1800" b="0" i="0" u="none" strike="noStrike" baseline="0" dirty="0">
                <a:latin typeface="NimbusRomNo9L-Regu"/>
              </a:rPr>
              <a:t> program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1800" b="0" i="0" u="none" strike="noStrike" baseline="0" dirty="0" err="1">
                <a:latin typeface="NimbusRomNo9L-Regu"/>
              </a:rPr>
              <a:t>untuk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menganalisis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dampaknya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terhadap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sistem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marL="158750" indent="0" algn="l">
              <a:buNone/>
            </a:pPr>
            <a:r>
              <a:rPr lang="en-US" sz="1800" b="0" i="0" u="none" strike="noStrike" baseline="0" dirty="0" err="1">
                <a:latin typeface="NimbusRomNo9L-Regu"/>
              </a:rPr>
              <a:t>Analisis</a:t>
            </a:r>
            <a:r>
              <a:rPr lang="en-US" sz="1800" b="0" i="0" u="none" strike="noStrike" baseline="0" dirty="0">
                <a:latin typeface="NimbusRomNo9L-Regu"/>
              </a:rPr>
              <a:t> statis </a:t>
            </a:r>
            <a:r>
              <a:rPr lang="en-US" sz="1800" b="0" i="0" u="none" strike="noStrike" baseline="0" dirty="0" err="1">
                <a:latin typeface="NimbusRomNo9L-Regu"/>
              </a:rPr>
              <a:t>lebih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banyak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dipilih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karena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lebih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cepat</a:t>
            </a:r>
            <a:r>
              <a:rPr lang="en-US" sz="1800" b="0" i="0" u="none" strike="noStrike" baseline="0" dirty="0">
                <a:latin typeface="NimbusRomNo9L-Regu"/>
              </a:rPr>
              <a:t> dan </a:t>
            </a:r>
            <a:r>
              <a:rPr lang="en-US" sz="1800" b="0" i="0" u="none" strike="noStrike" baseline="0" dirty="0" err="1">
                <a:latin typeface="NimbusRomNo9L-Regu"/>
              </a:rPr>
              <a:t>mudah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dalam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pengumpulan</a:t>
            </a:r>
            <a:r>
              <a:rPr lang="en-US" sz="1800" b="0" i="0" u="none" strike="noStrike" baseline="0" dirty="0">
                <a:latin typeface="NimbusRomNo9L-Regu"/>
              </a:rPr>
              <a:t> data yang </a:t>
            </a:r>
            <a:r>
              <a:rPr lang="en-US" sz="1800" b="0" i="0" u="none" strike="noStrike" baseline="0" dirty="0" err="1">
                <a:latin typeface="NimbusRomNo9L-Regu"/>
              </a:rPr>
              <a:t>diperlukan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serta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beban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komputasi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lebih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rendah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dibandingkan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analisis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dinamis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karena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tidak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perlu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menjalankan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sampel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</a:t>
            </a:r>
          </a:p>
          <a:p>
            <a:pPr algn="l"/>
            <a:endParaRPr lang="en-US" sz="1800" b="0" i="0" u="none" strike="noStrike" baseline="0" dirty="0">
              <a:latin typeface="NimbusRomNo9L-ReguItal"/>
            </a:endParaRPr>
          </a:p>
          <a:p>
            <a:pPr marL="158750" indent="0" algn="l">
              <a:buNone/>
            </a:pPr>
            <a:r>
              <a:rPr lang="en-US" sz="1800" b="0" i="0" u="none" strike="noStrike" baseline="0" dirty="0" err="1">
                <a:latin typeface="NimbusRomNo9L-Regu"/>
              </a:rPr>
              <a:t>Klasifikasi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1800" b="0" i="0" u="none" strike="noStrike" baseline="0" dirty="0" err="1">
                <a:latin typeface="NimbusRomNo9L-Regu"/>
              </a:rPr>
              <a:t>atau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classification </a:t>
            </a:r>
            <a:r>
              <a:rPr lang="en-US" sz="1800" b="0" i="0" u="none" strike="noStrike" baseline="0" dirty="0" err="1">
                <a:latin typeface="NimbusRomNo9L-Regu"/>
              </a:rPr>
              <a:t>adalah</a:t>
            </a:r>
            <a:r>
              <a:rPr lang="en-US" sz="1800" b="0" i="0" u="none" strike="noStrike" baseline="0" dirty="0">
                <a:latin typeface="NimbusRomNo9L-Regu"/>
              </a:rPr>
              <a:t> proses </a:t>
            </a:r>
            <a:r>
              <a:rPr lang="en-US" sz="1800" b="0" i="0" u="none" strike="noStrike" baseline="0" dirty="0" err="1">
                <a:latin typeface="NimbusRomNo9L-Regu"/>
              </a:rPr>
              <a:t>untuk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menetapkan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atau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melabeli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suatu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sampel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1800" b="0" i="0" u="none" strike="noStrike" baseline="0" dirty="0" err="1">
                <a:latin typeface="NimbusRomNo9L-Regu"/>
              </a:rPr>
              <a:t>ke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dalam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suatu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family </a:t>
            </a:r>
            <a:r>
              <a:rPr lang="en-US" sz="1800" b="0" i="0" u="none" strike="noStrike" baseline="0" dirty="0">
                <a:latin typeface="NimbusRomNo9L-Regu"/>
              </a:rPr>
              <a:t>yang </a:t>
            </a:r>
            <a:r>
              <a:rPr lang="en-US" sz="1800" b="0" i="0" u="none" strike="noStrike" baseline="0" dirty="0" err="1">
                <a:latin typeface="NimbusRomNo9L-Regu"/>
              </a:rPr>
              <a:t>spesifik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US" sz="1800" b="1" i="0" u="none" strike="noStrike" baseline="0" dirty="0">
                <a:latin typeface="NimbusRomNo9L-ReguItal"/>
              </a:rPr>
              <a:t>Signature-based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u="none" dirty="0">
                <a:sym typeface="Wingdings" panose="05000000000000000000" pitchFamily="2" charset="2"/>
              </a:rPr>
              <a:t> </a:t>
            </a:r>
            <a:r>
              <a:rPr lang="en-US" sz="1800" b="0" u="none" dirty="0" err="1">
                <a:sym typeface="Wingdings" panose="05000000000000000000" pitchFamily="2" charset="2"/>
              </a:rPr>
              <a:t>analisis</a:t>
            </a:r>
            <a:r>
              <a:rPr lang="en-US" sz="1800" b="0" u="none" dirty="0">
                <a:sym typeface="Wingdings" panose="05000000000000000000" pitchFamily="2" charset="2"/>
              </a:rPr>
              <a:t> statis </a:t>
            </a:r>
            <a:r>
              <a:rPr lang="en-US" sz="1800" b="0" u="none" dirty="0" err="1">
                <a:sym typeface="Wingdings" panose="05000000000000000000" pitchFamily="2" charset="2"/>
              </a:rPr>
              <a:t>deteksi</a:t>
            </a:r>
            <a:r>
              <a:rPr lang="en-US" sz="1800" b="0" u="none" dirty="0">
                <a:sym typeface="Wingdings" panose="05000000000000000000" pitchFamily="2" charset="2"/>
              </a:rPr>
              <a:t> malware </a:t>
            </a:r>
            <a:r>
              <a:rPr lang="en-US" sz="1800" b="0" u="none" dirty="0" err="1">
                <a:sym typeface="Wingdings" panose="05000000000000000000" pitchFamily="2" charset="2"/>
              </a:rPr>
              <a:t>dengan</a:t>
            </a:r>
            <a:r>
              <a:rPr lang="en-US" sz="1800" b="0" u="none" dirty="0">
                <a:sym typeface="Wingdings" panose="05000000000000000000" pitchFamily="2" charset="2"/>
              </a:rPr>
              <a:t> signature </a:t>
            </a:r>
            <a:r>
              <a:rPr lang="en-US" sz="1800" b="0" u="none" dirty="0" err="1">
                <a:sym typeface="Wingdings" panose="05000000000000000000" pitchFamily="2" charset="2"/>
              </a:rPr>
              <a:t>dari</a:t>
            </a:r>
            <a:r>
              <a:rPr lang="en-US" sz="1800" b="0" u="none" dirty="0">
                <a:sym typeface="Wingdings" panose="05000000000000000000" pitchFamily="2" charset="2"/>
              </a:rPr>
              <a:t> malware </a:t>
            </a:r>
            <a:r>
              <a:rPr lang="en-US" sz="1800" b="0" u="none" dirty="0" err="1">
                <a:sym typeface="Wingdings" panose="05000000000000000000" pitchFamily="2" charset="2"/>
              </a:rPr>
              <a:t>yg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dpt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diidentifikasi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scr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unik</a:t>
            </a:r>
            <a:r>
              <a:rPr lang="en-US" sz="1800" b="0" u="none" dirty="0">
                <a:sym typeface="Wingdings" panose="05000000000000000000" pitchFamily="2" charset="2"/>
              </a:rPr>
              <a:t>. </a:t>
            </a:r>
            <a:r>
              <a:rPr lang="en-US" sz="1800" b="0" u="none" dirty="0" err="1">
                <a:sym typeface="Wingdings" panose="05000000000000000000" pitchFamily="2" charset="2"/>
              </a:rPr>
              <a:t>Metode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konvensional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yg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banyak</a:t>
            </a:r>
            <a:r>
              <a:rPr lang="en-US" sz="1800" b="0" u="none" dirty="0">
                <a:sym typeface="Wingdings" panose="05000000000000000000" pitchFamily="2" charset="2"/>
              </a:rPr>
              <a:t> </a:t>
            </a:r>
            <a:r>
              <a:rPr lang="en-US" sz="1800" b="0" u="none" dirty="0" err="1">
                <a:sym typeface="Wingdings" panose="05000000000000000000" pitchFamily="2" charset="2"/>
              </a:rPr>
              <a:t>dipakai</a:t>
            </a:r>
            <a:r>
              <a:rPr lang="en-US" sz="1800" b="0" u="none" dirty="0">
                <a:sym typeface="Wingdings" panose="05000000000000000000" pitchFamily="2" charset="2"/>
              </a:rPr>
              <a:t> oleh </a:t>
            </a:r>
            <a:r>
              <a:rPr lang="en-US" sz="1800" b="0" u="none" dirty="0" err="1">
                <a:sym typeface="Wingdings" panose="05000000000000000000" pitchFamily="2" charset="2"/>
              </a:rPr>
              <a:t>aplikasi</a:t>
            </a:r>
            <a:r>
              <a:rPr lang="en-US" sz="1800" b="0" u="none" dirty="0">
                <a:sym typeface="Wingdings" panose="05000000000000000000" pitchFamily="2" charset="2"/>
              </a:rPr>
              <a:t> anti virus </a:t>
            </a:r>
            <a:r>
              <a:rPr lang="en-US" sz="1800" b="0" i="0" u="none" strike="noStrike" baseline="0" dirty="0">
                <a:latin typeface="NimbusRomNo9L-ReguItal"/>
              </a:rPr>
              <a:t>anti-virus </a:t>
            </a:r>
            <a:r>
              <a:rPr lang="en-US" sz="1800" b="0" i="0" u="none" strike="noStrike" baseline="0" dirty="0" err="1">
                <a:latin typeface="NimbusRomNo9L-ReguItal"/>
              </a:rPr>
              <a:t>dengan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membandingkan</a:t>
            </a:r>
            <a:r>
              <a:rPr lang="en-US" sz="1800" b="0" i="0" u="none" strike="noStrike" baseline="0" dirty="0">
                <a:latin typeface="NimbusRomNo9L-ReguItal"/>
              </a:rPr>
              <a:t> signature pada </a:t>
            </a:r>
            <a:r>
              <a:rPr lang="en-US" sz="1800" b="0" i="0" u="none" strike="noStrike" baseline="0" dirty="0" err="1">
                <a:latin typeface="NimbusRomNo9L-ReguItal"/>
              </a:rPr>
              <a:t>sampel</a:t>
            </a:r>
            <a:r>
              <a:rPr lang="en-US" sz="1800" b="0" i="0" u="none" strike="noStrike" baseline="0" dirty="0">
                <a:latin typeface="NimbusRomNo9L-ReguItal"/>
              </a:rPr>
              <a:t> file </a:t>
            </a:r>
            <a:r>
              <a:rPr lang="en-US" sz="1800" b="0" i="0" u="none" strike="noStrike" baseline="0" dirty="0" err="1">
                <a:latin typeface="NimbusRomNo9L-ReguItal"/>
              </a:rPr>
              <a:t>dengan</a:t>
            </a:r>
            <a:r>
              <a:rPr lang="en-US" sz="1800" b="0" i="0" u="none" strike="noStrike" baseline="0" dirty="0">
                <a:latin typeface="NimbusRomNo9L-ReguItal"/>
              </a:rPr>
              <a:t> signature di </a:t>
            </a:r>
            <a:r>
              <a:rPr lang="en-US" sz="1800" b="0" i="0" u="none" strike="noStrike" baseline="0" dirty="0" err="1">
                <a:latin typeface="NimbusRomNo9L-ReguItal"/>
              </a:rPr>
              <a:t>dalam</a:t>
            </a:r>
            <a:r>
              <a:rPr lang="en-US" sz="1800" b="0" i="0" u="none" strike="noStrike" baseline="0" dirty="0">
                <a:latin typeface="NimbusRomNo9L-ReguItal"/>
              </a:rPr>
              <a:t> database </a:t>
            </a:r>
            <a:r>
              <a:rPr lang="en-US" sz="1800" b="0" i="0" u="none" strike="noStrike" baseline="0" dirty="0" err="1">
                <a:latin typeface="NimbusRomNo9L-ReguItal"/>
              </a:rPr>
              <a:t>untuk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mendeteksi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suatu</a:t>
            </a:r>
            <a:r>
              <a:rPr lang="en-US" sz="1800" b="0" i="0" u="none" strike="noStrike" baseline="0" dirty="0">
                <a:latin typeface="NimbusRomNo9L-ReguItal"/>
              </a:rPr>
              <a:t> file </a:t>
            </a:r>
            <a:r>
              <a:rPr lang="en-US" sz="1800" b="0" i="0" u="none" strike="noStrike" baseline="0" dirty="0" err="1">
                <a:latin typeface="NimbusRomNo9L-ReguItal"/>
              </a:rPr>
              <a:t>merupakan</a:t>
            </a:r>
            <a:r>
              <a:rPr lang="en-US" sz="1800" b="0" i="0" u="none" strike="noStrike" baseline="0" dirty="0">
                <a:latin typeface="NimbusRomNo9L-ReguItal"/>
              </a:rPr>
              <a:t> malware / </a:t>
            </a:r>
            <a:r>
              <a:rPr lang="en-US" sz="1800" b="0" i="0" u="none" strike="noStrike" baseline="0" dirty="0" err="1">
                <a:latin typeface="NimbusRomNo9L-ReguItal"/>
              </a:rPr>
              <a:t>bukan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</a:p>
          <a:p>
            <a:pPr algn="l"/>
            <a:r>
              <a:rPr lang="en-US" sz="1800" b="1" i="0" u="none" strike="noStrike" baseline="0" dirty="0" err="1">
                <a:latin typeface="NimbusRomNo9L-ReguItal"/>
              </a:rPr>
              <a:t>Behaviour</a:t>
            </a:r>
            <a:r>
              <a:rPr lang="en-US" sz="1800" b="1" i="0" u="none" strike="noStrike" baseline="0" dirty="0">
                <a:latin typeface="NimbusRomNo9L-ReguItal"/>
              </a:rPr>
              <a:t>-based </a:t>
            </a:r>
            <a:r>
              <a:rPr lang="en-US" sz="1800" b="0" u="none" dirty="0">
                <a:sym typeface="Wingdings" panose="05000000000000000000" pitchFamily="2" charset="2"/>
              </a:rPr>
              <a:t>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pendekatan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mendeteksi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 </a:t>
            </a:r>
            <a:r>
              <a:rPr lang="en-US" sz="1800" b="0" i="0" u="none" strike="noStrike" baseline="0" dirty="0" err="1">
                <a:latin typeface="NimbusRomNo9L-Regu"/>
              </a:rPr>
              <a:t>dengan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melakukan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observasi</a:t>
            </a:r>
            <a:r>
              <a:rPr lang="en-US" sz="1800" b="0" i="0" u="none" strike="noStrike" baseline="0" dirty="0">
                <a:latin typeface="NimbusRomNo9L-Regu"/>
              </a:rPr>
              <a:t> pada </a:t>
            </a:r>
            <a:r>
              <a:rPr lang="en-US" sz="1800" b="0" i="0" u="none" strike="noStrike" baseline="0" dirty="0" err="1">
                <a:latin typeface="NimbusRomNo9L-Regu"/>
              </a:rPr>
              <a:t>perubahan-perubahan</a:t>
            </a:r>
            <a:r>
              <a:rPr lang="en-US" sz="1800" b="0" i="0" u="none" strike="noStrike" baseline="0" dirty="0">
                <a:latin typeface="NimbusRomNo9L-Regu"/>
              </a:rPr>
              <a:t> yang </a:t>
            </a:r>
            <a:r>
              <a:rPr lang="en-US" sz="1800" b="0" i="0" u="none" strike="noStrike" baseline="0" dirty="0" err="1">
                <a:latin typeface="NimbusRomNo9L-Regu"/>
              </a:rPr>
              <a:t>terjadi</a:t>
            </a:r>
            <a:r>
              <a:rPr lang="en-US" sz="1800" b="0" i="0" u="none" strike="noStrike" baseline="0" dirty="0">
                <a:latin typeface="NimbusRomNo9L-Regu"/>
              </a:rPr>
              <a:t> pada </a:t>
            </a:r>
            <a:r>
              <a:rPr lang="en-US" sz="1800" b="0" i="0" u="none" strike="noStrike" baseline="0" dirty="0" err="1">
                <a:latin typeface="NimbusRomNo9L-Regu"/>
              </a:rPr>
              <a:t>sistem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akibat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Ital"/>
              </a:rPr>
              <a:t>malware, </a:t>
            </a:r>
            <a:r>
              <a:rPr lang="en-US" sz="1800" b="0" i="0" u="none" strike="noStrike" baseline="0" dirty="0" err="1">
                <a:latin typeface="NimbusRomNo9L-ReguItal"/>
              </a:rPr>
              <a:t>seperti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perubaahn</a:t>
            </a:r>
            <a:r>
              <a:rPr lang="en-US" sz="1800" b="0" i="0" u="none" strike="noStrike" baseline="0" dirty="0">
                <a:latin typeface="NimbusRomNo9L-ReguItal"/>
              </a:rPr>
              <a:t> pada registry dan </a:t>
            </a:r>
            <a:r>
              <a:rPr lang="en-US" sz="1800" b="0" i="0" u="none" strike="noStrike" baseline="0" dirty="0" err="1">
                <a:latin typeface="NimbusRomNo9L-ReguItal"/>
              </a:rPr>
              <a:t>jaringan</a:t>
            </a:r>
            <a:r>
              <a:rPr lang="en-US" sz="1800" b="0" i="0" u="none" strike="noStrike" baseline="0" dirty="0">
                <a:latin typeface="NimbusRomNo9L-ReguItal"/>
              </a:rPr>
              <a:t>, </a:t>
            </a:r>
            <a:r>
              <a:rPr lang="en-US" sz="1800" b="0" i="0" u="none" strike="noStrike" baseline="0" dirty="0" err="1">
                <a:latin typeface="NimbusRomNo9L-ReguItal"/>
              </a:rPr>
              <a:t>apakah</a:t>
            </a:r>
            <a:r>
              <a:rPr lang="en-US" sz="1800" b="0" i="0" u="none" strike="noStrike" baseline="0" dirty="0">
                <a:latin typeface="NimbusRomNo9L-ReguItal"/>
              </a:rPr>
              <a:t> perubahaan2 </a:t>
            </a:r>
            <a:r>
              <a:rPr lang="en-US" sz="1800" b="0" i="0" u="none" strike="noStrike" baseline="0" dirty="0" err="1">
                <a:latin typeface="NimbusRomNo9L-ReguItal"/>
              </a:rPr>
              <a:t>tsb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menyebabkan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anomali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atau</a:t>
            </a:r>
            <a:r>
              <a:rPr lang="en-US" sz="1800" b="0" i="0" u="none" strike="noStrike" baseline="0" dirty="0">
                <a:latin typeface="NimbusRomNo9L-ReguItal"/>
              </a:rPr>
              <a:t> </a:t>
            </a:r>
            <a:r>
              <a:rPr lang="en-US" sz="1800" b="0" i="0" u="none" strike="noStrike" baseline="0" dirty="0" err="1">
                <a:latin typeface="NimbusRomNo9L-ReguItal"/>
              </a:rPr>
              <a:t>kerusakan</a:t>
            </a:r>
            <a:r>
              <a:rPr lang="en-US" sz="1800" b="0" i="0" u="none" strike="noStrike" baseline="0" dirty="0">
                <a:latin typeface="NimbusRomNo9L-ReguItal"/>
              </a:rPr>
              <a:t> pd </a:t>
            </a:r>
            <a:r>
              <a:rPr lang="en-US" sz="1800" b="0" i="0" u="none" strike="noStrike" baseline="0" dirty="0" err="1">
                <a:latin typeface="NimbusRomNo9L-ReguItal"/>
              </a:rPr>
              <a:t>sistem</a:t>
            </a:r>
            <a:r>
              <a:rPr lang="en-US" sz="1800" b="0" i="0" u="none" strike="noStrike" baseline="0" dirty="0">
                <a:latin typeface="NimbusRomNo9L-Regu"/>
              </a:rPr>
              <a:t>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Metode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ini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tergolong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analisis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dinamis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biasnaya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dijalankan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pada sandbox environment,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seperti</a:t>
            </a:r>
            <a:r>
              <a:rPr lang="en-US" b="0" i="0" dirty="0">
                <a:effectLst/>
                <a:latin typeface="Arial" panose="020B0604020202020204" pitchFamily="34" charset="0"/>
              </a:rPr>
              <a:t> virtual machine.</a:t>
            </a:r>
          </a:p>
          <a:p>
            <a:pPr algn="l"/>
            <a:r>
              <a:rPr lang="en-US" b="1" i="0" dirty="0">
                <a:effectLst/>
                <a:latin typeface="Arial" panose="020B0604020202020204" pitchFamily="34" charset="0"/>
              </a:rPr>
              <a:t>Heuristic-based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100" b="0" u="none" dirty="0">
                <a:sym typeface="Wingdings" panose="05000000000000000000" pitchFamily="2" charset="2"/>
              </a:rPr>
              <a:t>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metode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pendeteksian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sekumpulan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rules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aturan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menentukan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apakah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sampel</a:t>
            </a:r>
            <a:r>
              <a:rPr lang="en-US" b="0" i="0" dirty="0">
                <a:effectLst/>
                <a:latin typeface="Arial" panose="020B0604020202020204" pitchFamily="34" charset="0"/>
              </a:rPr>
              <a:t> file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tidak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r>
              <a:rPr lang="en-US" b="0" i="0" dirty="0" err="1">
                <a:effectLst/>
                <a:latin typeface="Arial" panose="020B0604020202020204" pitchFamily="34" charset="0"/>
              </a:rPr>
              <a:t>Aturan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rules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dipakai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pendekatan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heuristic ini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didapatkan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hasil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analisis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baik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analisis</a:t>
            </a:r>
            <a:r>
              <a:rPr lang="en-US" b="0" i="0" dirty="0">
                <a:effectLst/>
                <a:latin typeface="Arial" panose="020B0604020202020204" pitchFamily="34" charset="0"/>
              </a:rPr>
              <a:t> source code dan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behaviour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kata lain, heuristic-based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kombinasi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analisis</a:t>
            </a:r>
            <a:r>
              <a:rPr lang="en-US" b="0" i="0" dirty="0">
                <a:effectLst/>
                <a:latin typeface="Arial" panose="020B0604020202020204" pitchFamily="34" charset="0"/>
              </a:rPr>
              <a:t> statis dan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dinamis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0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9fa94098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9fa94098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Masalah</a:t>
            </a:r>
            <a:r>
              <a:rPr lang="en-US" dirty="0"/>
              <a:t> pada </a:t>
            </a:r>
            <a:r>
              <a:rPr lang="en-US" dirty="0" err="1"/>
              <a:t>analisis</a:t>
            </a:r>
            <a:r>
              <a:rPr lang="en-US" dirty="0"/>
              <a:t> statis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signature </a:t>
            </a:r>
            <a:r>
              <a:rPr lang="en-US" dirty="0" err="1"/>
              <a:t>memiliki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pada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code obfuscation.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effectLst/>
                <a:latin typeface="Arial" panose="020B0604020202020204" pitchFamily="34" charset="0"/>
              </a:rPr>
              <a:t>Teknik polymorphic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metode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enkripsi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memodifikasi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binary di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malware. Teknik polymorphic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terus</a:t>
            </a:r>
            <a:br>
              <a:rPr lang="en-US" dirty="0"/>
            </a:br>
            <a:r>
              <a:rPr lang="en-US" b="0" i="0" dirty="0" err="1">
                <a:effectLst/>
                <a:latin typeface="Arial" panose="020B0604020202020204" pitchFamily="34" charset="0"/>
              </a:rPr>
              <a:t>menghasilkan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berbeda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seiring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berubahnya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encription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 key.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teknik</a:t>
            </a:r>
            <a:r>
              <a:rPr lang="en-US" b="0" i="0" dirty="0">
                <a:effectLst/>
                <a:latin typeface="Arial" panose="020B0604020202020204" pitchFamily="34" charset="0"/>
              </a:rPr>
              <a:t> metamorphic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adalah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perubahan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tanpa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penggunaan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teknik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enkripsi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seperti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penyisipan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redundant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dead code,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tidak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mempengaruhi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terhadap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fungsi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malware.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Gambar :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malware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dikemas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enkripsi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pd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malware 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. 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0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Visualisasi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ini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pengembangan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metode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analisis</a:t>
            </a:r>
            <a:r>
              <a:rPr lang="en-US" b="0" i="0" dirty="0">
                <a:effectLst/>
                <a:latin typeface="Arial" panose="020B0604020202020204" pitchFamily="34" charset="0"/>
              </a:rPr>
              <a:t> statis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menggunakan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citra</a:t>
            </a:r>
            <a:r>
              <a:rPr lang="en-US" b="0" i="0" dirty="0">
                <a:effectLst/>
                <a:latin typeface="Arial" panose="020B0604020202020204" pitchFamily="34" charset="0"/>
              </a:rPr>
              <a:t> grayscale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klasifikasi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malware.</a:t>
            </a:r>
          </a:p>
          <a:p>
            <a:pPr marL="158750" indent="0">
              <a:buNone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Visualisasi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adalah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proses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visualisasi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US" b="0" i="0" dirty="0">
                <a:effectLst/>
                <a:latin typeface="Arial" panose="020B0604020202020204" pitchFamily="34" charset="0"/>
              </a:rPr>
              <a:t> malware binary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menjadi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citra</a:t>
            </a:r>
            <a:r>
              <a:rPr lang="en-US" b="0" i="0" dirty="0">
                <a:effectLst/>
                <a:latin typeface="Arial" panose="020B0604020202020204" pitchFamily="34" charset="0"/>
              </a:rPr>
              <a:t>  </a:t>
            </a:r>
          </a:p>
          <a:p>
            <a:pPr marL="158750" indent="0">
              <a:buNone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Proses : 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Malware binary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program executable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bisa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langsung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dijalankan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biasanya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disebut</a:t>
            </a:r>
            <a:r>
              <a:rPr lang="en-US" b="0" i="0" dirty="0">
                <a:effectLst/>
                <a:latin typeface="Arial" panose="020B0604020202020204" pitchFamily="34" charset="0"/>
              </a:rPr>
              <a:t> file biner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binary file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ekstensi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.bin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effectLst/>
                <a:latin typeface="Arial" panose="020B0604020202020204" pitchFamily="34" charset="0"/>
              </a:rPr>
              <a:t> .exe,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serta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bisa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direpresentasikan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r>
              <a:rPr lang="en-US" b="0" i="0" dirty="0" err="1">
                <a:effectLst/>
                <a:latin typeface="Arial" panose="020B0604020202020204" pitchFamily="34" charset="0"/>
              </a:rPr>
              <a:t>sebagai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string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berisi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1 dan 0 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b="0" i="0" dirty="0">
                <a:effectLst/>
                <a:latin typeface="Arial" panose="020B0604020202020204" pitchFamily="34" charset="0"/>
              </a:rPr>
              <a:t> string binary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diambil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sebagai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vektor</a:t>
            </a:r>
            <a:r>
              <a:rPr lang="en-US" b="0" i="0" dirty="0">
                <a:effectLst/>
                <a:latin typeface="Arial" panose="020B0604020202020204" pitchFamily="34" charset="0"/>
              </a:rPr>
              <a:t> 8-bit unsigned integer dan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diubah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menjadi</a:t>
            </a:r>
            <a:r>
              <a:rPr lang="en-US" b="0" i="0" dirty="0">
                <a:effectLst/>
                <a:latin typeface="Arial" panose="020B0604020202020204" pitchFamily="34" charset="0"/>
              </a:rPr>
              <a:t> array 2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dimensi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Vektor</a:t>
            </a:r>
            <a:r>
              <a:rPr lang="en-US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berisi</a:t>
            </a:r>
            <a:r>
              <a:rPr lang="en-US" b="0" i="0" dirty="0">
                <a:effectLst/>
                <a:latin typeface="Arial" panose="020B0604020202020204" pitchFamily="34" charset="0"/>
              </a:rPr>
              <a:t> 8-bit unsigned integer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diubah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dlm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bilangan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integer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yg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pementaan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keabuan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pada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b="0" i="0" dirty="0">
                <a:effectLst/>
                <a:latin typeface="Arial" panose="020B0604020202020204" pitchFamily="34" charset="0"/>
              </a:rPr>
              <a:t> pixel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sehingga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membentuk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citra</a:t>
            </a:r>
            <a:r>
              <a:rPr lang="en-US" b="0" i="0" dirty="0">
                <a:effectLst/>
                <a:latin typeface="Arial" panose="020B0604020202020204" pitchFamily="34" charset="0"/>
              </a:rPr>
              <a:t> grayscale.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b="0" i="0" dirty="0">
                <a:effectLst/>
                <a:latin typeface="Arial" panose="020B0604020202020204" pitchFamily="34" charset="0"/>
              </a:rPr>
              <a:t> pixel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memiliki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keabuan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rentang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antara</a:t>
            </a:r>
            <a:r>
              <a:rPr lang="en-US" b="0" i="0" dirty="0">
                <a:effectLst/>
                <a:latin typeface="Arial" panose="020B0604020202020204" pitchFamily="34" charset="0"/>
              </a:rPr>
              <a:t> 0-255,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0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keabuan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terendah</a:t>
            </a:r>
            <a:r>
              <a:rPr lang="en-US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berwarna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hitam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sedangkan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255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keabuan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tertinggi</a:t>
            </a:r>
            <a:r>
              <a:rPr lang="en-US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berwarna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putih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6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PCA :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/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sebaran</a:t>
            </a:r>
            <a:r>
              <a:rPr lang="en-US" dirty="0"/>
              <a:t> / variance data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garis / </a:t>
            </a:r>
            <a:r>
              <a:rPr lang="en-US" dirty="0" err="1"/>
              <a:t>vektor</a:t>
            </a:r>
            <a:r>
              <a:rPr lang="en-US" dirty="0"/>
              <a:t> principal component. </a:t>
            </a:r>
          </a:p>
          <a:p>
            <a:r>
              <a:rPr lang="en-US" dirty="0"/>
              <a:t>Principal component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b="1" dirty="0"/>
              <a:t>(SLIDE)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4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Light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60" r:id="rId8"/>
    <p:sldLayoutId id="2147483661" r:id="rId9"/>
    <p:sldLayoutId id="2147483666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981-10-5146-3_24" TargetMode="External"/><Relationship Id="rId7" Type="http://schemas.openxmlformats.org/officeDocument/2006/relationships/hyperlink" Target="https://doi.org/10.1109/GLOBECOM42002.2020.934820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11416-020-00354-y" TargetMode="External"/><Relationship Id="rId5" Type="http://schemas.openxmlformats.org/officeDocument/2006/relationships/hyperlink" Target="http://doi.org/10.4018/IJDCF.2020010105" TargetMode="External"/><Relationship Id="rId4" Type="http://schemas.openxmlformats.org/officeDocument/2006/relationships/hyperlink" Target="https://doi.org/10.1109/ACCESS.2018.280530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62582-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2016904.2016908" TargetMode="External"/><Relationship Id="rId4" Type="http://schemas.openxmlformats.org/officeDocument/2006/relationships/hyperlink" Target="http://50.87.218.19/ijiss/index.php/ijiss/article/view/32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accent1"/>
                </a:solidFill>
              </a:rPr>
              <a:t>PENERAPAN METODE CONVOLUTIONAL NEURAL NETWORK TERHADAP CITRA GRAYSCALE DAN PSEUDOCOLOR RGB UNTUK KLASIFIKASI MALWARE </a:t>
            </a:r>
            <a:endParaRPr lang="en-US" sz="26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1118041 – Chris Christian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85;p30">
            <a:extLst>
              <a:ext uri="{FF2B5EF4-FFF2-40B4-BE49-F238E27FC236}">
                <a16:creationId xmlns:a16="http://schemas.microsoft.com/office/drawing/2014/main" id="{F71707B3-76B6-4DC7-AE32-FAF31C4F33AC}"/>
              </a:ext>
            </a:extLst>
          </p:cNvPr>
          <p:cNvSpPr txBox="1">
            <a:spLocks/>
          </p:cNvSpPr>
          <p:nvPr/>
        </p:nvSpPr>
        <p:spPr>
          <a:xfrm>
            <a:off x="1557702" y="633771"/>
            <a:ext cx="6770700" cy="50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4A8CFF"/>
                </a:solidFill>
              </a:rPr>
              <a:t>Seminar </a:t>
            </a:r>
            <a:r>
              <a:rPr lang="en-US" sz="2000" dirty="0" err="1">
                <a:solidFill>
                  <a:srgbClr val="4A8CFF"/>
                </a:solidFill>
              </a:rPr>
              <a:t>Tugas</a:t>
            </a:r>
            <a:r>
              <a:rPr lang="en-US" sz="2000" dirty="0">
                <a:solidFill>
                  <a:srgbClr val="4A8CFF"/>
                </a:solidFill>
              </a:rPr>
              <a:t> Akhir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0B79581-8767-4CFA-8EF9-4F203648C8FF}"/>
              </a:ext>
            </a:extLst>
          </p:cNvPr>
          <p:cNvSpPr txBox="1">
            <a:spLocks/>
          </p:cNvSpPr>
          <p:nvPr/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2400" indent="0">
              <a:spcBef>
                <a:spcPts val="1000"/>
              </a:spcBef>
              <a:buSzPts val="1200"/>
            </a:pPr>
            <a:r>
              <a:rPr lang="en-US" dirty="0" err="1">
                <a:solidFill>
                  <a:schemeClr val="dk1"/>
                </a:solidFill>
              </a:rPr>
              <a:t>Pendekatan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visualisasi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i="1" dirty="0">
                <a:solidFill>
                  <a:schemeClr val="dk1"/>
                </a:solidFill>
              </a:rPr>
              <a:t>malware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merupakan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pengembangan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analisis</a:t>
            </a:r>
            <a:r>
              <a:rPr lang="en-US" dirty="0">
                <a:solidFill>
                  <a:schemeClr val="dk1"/>
                </a:solidFill>
              </a:rPr>
              <a:t> statis dan salah </a:t>
            </a:r>
            <a:r>
              <a:rPr lang="en-US" dirty="0" err="1">
                <a:solidFill>
                  <a:schemeClr val="dk1"/>
                </a:solidFill>
              </a:rPr>
              <a:t>satu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solusi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untuk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menangani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masalah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i="1" dirty="0">
                <a:solidFill>
                  <a:schemeClr val="dk1"/>
                </a:solidFill>
                <a:latin typeface="Montserrat" panose="00000500000000000000" pitchFamily="2" charset="0"/>
              </a:rPr>
              <a:t>c</a:t>
            </a:r>
            <a:r>
              <a:rPr lang="en-US" i="1" dirty="0">
                <a:latin typeface="Montserrat" panose="00000500000000000000" pitchFamily="2" charset="0"/>
              </a:rPr>
              <a:t>ode obfuscation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karena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perubahan-perubahan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kode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i="1" dirty="0">
                <a:solidFill>
                  <a:schemeClr val="dk1"/>
                </a:solidFill>
              </a:rPr>
              <a:t>malware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dapat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terlihat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secara</a:t>
            </a:r>
            <a:r>
              <a:rPr lang="en-US" dirty="0">
                <a:solidFill>
                  <a:schemeClr val="dk1"/>
                </a:solidFill>
              </a:rPr>
              <a:t> visual </a:t>
            </a:r>
            <a:r>
              <a:rPr lang="en-US" dirty="0" err="1">
                <a:solidFill>
                  <a:schemeClr val="dk1"/>
                </a:solidFill>
              </a:rPr>
              <a:t>dalam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kemiripan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tekstur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dalam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citra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i="1" dirty="0">
                <a:solidFill>
                  <a:schemeClr val="dk1"/>
                </a:solidFill>
              </a:rPr>
              <a:t>malware </a:t>
            </a:r>
            <a:r>
              <a:rPr lang="en-US" dirty="0">
                <a:solidFill>
                  <a:schemeClr val="dk1"/>
                </a:solidFill>
              </a:rPr>
              <a:t>[6].</a:t>
            </a:r>
          </a:p>
          <a:p>
            <a:pPr marL="152400" indent="0">
              <a:spcBef>
                <a:spcPts val="1000"/>
              </a:spcBef>
              <a:buSzPts val="1200"/>
            </a:pPr>
            <a:endParaRPr lang="en-US" sz="1200" dirty="0">
              <a:solidFill>
                <a:schemeClr val="dk1"/>
              </a:solidFill>
            </a:endParaRPr>
          </a:p>
        </p:txBody>
      </p:sp>
      <p:sp>
        <p:nvSpPr>
          <p:cNvPr id="26" name="Google Shape;191;p31">
            <a:extLst>
              <a:ext uri="{FF2B5EF4-FFF2-40B4-BE49-F238E27FC236}">
                <a16:creationId xmlns:a16="http://schemas.microsoft.com/office/drawing/2014/main" id="{0A915219-28B9-47BB-A53F-CD0B68BCA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</a:rPr>
              <a:t>Visualisasi Malware</a:t>
            </a:r>
            <a:endParaRPr sz="2800" dirty="0">
              <a:solidFill>
                <a:schemeClr val="accent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B53EFF-B301-4E55-BADF-0FB2FDC4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39" y="2389720"/>
            <a:ext cx="6325272" cy="2079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F8B4B-51A1-489D-9E99-9B746D32D7F7}"/>
              </a:ext>
            </a:extLst>
          </p:cNvPr>
          <p:cNvSpPr txBox="1"/>
          <p:nvPr/>
        </p:nvSpPr>
        <p:spPr>
          <a:xfrm>
            <a:off x="3886633" y="4372350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2.2</a:t>
            </a:r>
          </a:p>
        </p:txBody>
      </p:sp>
    </p:spTree>
    <p:extLst>
      <p:ext uri="{BB962C8B-B14F-4D97-AF65-F5344CB8AC3E}">
        <p14:creationId xmlns:p14="http://schemas.microsoft.com/office/powerpoint/2010/main" val="273811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B74DB90-6222-494C-908F-2058B8E9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379E-58DC-400A-9E2E-07658F9DE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</a:rPr>
              <a:t>Metode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statistik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multivariat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ekstraksi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dataset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asli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menjadi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sekumpulan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variable yang </a:t>
            </a:r>
            <a:r>
              <a:rPr lang="en-US" sz="1400" dirty="0" err="1">
                <a:solidFill>
                  <a:schemeClr val="tx1"/>
                </a:solidFill>
              </a:rPr>
              <a:t>disebut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principal component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Principal component </a:t>
            </a:r>
            <a:r>
              <a:rPr lang="en-US" sz="1400" dirty="0" err="1">
                <a:solidFill>
                  <a:schemeClr val="tx1"/>
                </a:solidFill>
              </a:rPr>
              <a:t>merupakan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proyeksi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ringkasan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fitur-fitur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berisi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informasi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penting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dimensi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lebih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rendah</a:t>
            </a:r>
            <a:r>
              <a:rPr lang="en-US" sz="1400" dirty="0">
                <a:solidFill>
                  <a:schemeClr val="tx1"/>
                </a:solidFill>
              </a:rPr>
              <a:t> .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Jumlah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informasi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dipertahankan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bergantung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nilai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threshold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ditentukan</a:t>
            </a:r>
            <a:r>
              <a:rPr lang="en-US" sz="1400" dirty="0">
                <a:solidFill>
                  <a:schemeClr val="tx1"/>
                </a:solidFill>
              </a:rPr>
              <a:t>. Nilai </a:t>
            </a:r>
            <a:r>
              <a:rPr lang="en-US" sz="1400" i="1" dirty="0">
                <a:solidFill>
                  <a:schemeClr val="tx1"/>
                </a:solidFill>
              </a:rPr>
              <a:t>threshold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umum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digunakan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adalah</a:t>
            </a:r>
            <a:r>
              <a:rPr lang="en-US" sz="1400" dirty="0">
                <a:solidFill>
                  <a:schemeClr val="tx1"/>
                </a:solidFill>
              </a:rPr>
              <a:t> 95%.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95E89-1B5C-4FCD-AEEF-D0DC60CD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5" y="3055420"/>
            <a:ext cx="6219345" cy="1317723"/>
          </a:xfrm>
          <a:prstGeom prst="rect">
            <a:avLst/>
          </a:prstGeom>
        </p:spPr>
      </p:pic>
      <p:pic>
        <p:nvPicPr>
          <p:cNvPr id="1026" name="Picture 2" descr="Reducción de dimensionalidad: análisis de componentes principales">
            <a:extLst>
              <a:ext uri="{FF2B5EF4-FFF2-40B4-BE49-F238E27FC236}">
                <a16:creationId xmlns:a16="http://schemas.microsoft.com/office/drawing/2014/main" id="{F7E5CE37-E2DA-4BF1-B087-D3084026E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403010" y="2823414"/>
            <a:ext cx="2248439" cy="208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1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598F002-01DA-4FAF-8018-B2CBB6439619}"/>
              </a:ext>
            </a:extLst>
          </p:cNvPr>
          <p:cNvSpPr txBox="1">
            <a:spLocks/>
          </p:cNvSpPr>
          <p:nvPr/>
        </p:nvSpPr>
        <p:spPr>
          <a:xfrm>
            <a:off x="717800" y="1408983"/>
            <a:ext cx="3940339" cy="313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</a:rPr>
              <a:t>Teknik </a:t>
            </a:r>
            <a:r>
              <a:rPr lang="en-US" sz="1500" dirty="0" err="1">
                <a:solidFill>
                  <a:schemeClr val="tx1"/>
                </a:solidFill>
              </a:rPr>
              <a:t>pengolahan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pemberian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warna</a:t>
            </a:r>
            <a:r>
              <a:rPr lang="en-US" sz="1500" dirty="0">
                <a:solidFill>
                  <a:schemeClr val="tx1"/>
                </a:solidFill>
              </a:rPr>
              <a:t> pada </a:t>
            </a:r>
            <a:r>
              <a:rPr lang="en-US" sz="1500" dirty="0" err="1">
                <a:solidFill>
                  <a:schemeClr val="tx1"/>
                </a:solidFill>
              </a:rPr>
              <a:t>nilai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keabuan</a:t>
            </a:r>
            <a:r>
              <a:rPr lang="en-US" sz="1500" dirty="0">
                <a:solidFill>
                  <a:schemeClr val="tx1"/>
                </a:solidFill>
              </a:rPr>
              <a:t> di </a:t>
            </a:r>
            <a:r>
              <a:rPr lang="en-US" sz="1500" dirty="0" err="1">
                <a:solidFill>
                  <a:schemeClr val="tx1"/>
                </a:solidFill>
              </a:rPr>
              <a:t>dalam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berdasarkan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kriteria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atau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aturan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tertentu</a:t>
            </a:r>
            <a:r>
              <a:rPr lang="en-US" sz="1500" dirty="0">
                <a:solidFill>
                  <a:schemeClr val="tx1"/>
                </a:solidFill>
              </a:rPr>
              <a:t> [8].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Manusia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lebih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peka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terhadap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intensitas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warna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sehingga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penerapan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 err="1">
                <a:solidFill>
                  <a:schemeClr val="tx1"/>
                </a:solidFill>
              </a:rPr>
              <a:t>pseudocolor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dapat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membantu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visualisasi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dirty="0" err="1">
                <a:solidFill>
                  <a:schemeClr val="tx1"/>
                </a:solidFill>
              </a:rPr>
              <a:t>interpretasi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terhadap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suatu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72" name="Google Shape;572;p5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Pseudocolor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4CF44-94FC-4671-B784-6F861498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39" y="1583635"/>
            <a:ext cx="3980891" cy="273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48BDD-3012-4BB7-8413-2D7425F1B676}"/>
              </a:ext>
            </a:extLst>
          </p:cNvPr>
          <p:cNvSpPr txBox="1"/>
          <p:nvPr/>
        </p:nvSpPr>
        <p:spPr>
          <a:xfrm>
            <a:off x="6228903" y="4320498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2.5</a:t>
            </a:r>
          </a:p>
        </p:txBody>
      </p:sp>
    </p:spTree>
    <p:extLst>
      <p:ext uri="{BB962C8B-B14F-4D97-AF65-F5344CB8AC3E}">
        <p14:creationId xmlns:p14="http://schemas.microsoft.com/office/powerpoint/2010/main" val="235119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B74DB90-6222-494C-908F-2058B8E9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379E-58DC-400A-9E2E-07658F9DE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CNN </a:t>
            </a:r>
            <a:r>
              <a:rPr lang="en-US" sz="1500" dirty="0" err="1">
                <a:solidFill>
                  <a:schemeClr val="tx1"/>
                </a:solidFill>
              </a:rPr>
              <a:t>terinspirasi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cara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kerja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korteks</a:t>
            </a:r>
            <a:r>
              <a:rPr lang="en-US" sz="1500" dirty="0">
                <a:solidFill>
                  <a:schemeClr val="tx1"/>
                </a:solidFill>
              </a:rPr>
              <a:t> visual pada </a:t>
            </a:r>
            <a:r>
              <a:rPr lang="en-US" sz="1500" dirty="0" err="1">
                <a:solidFill>
                  <a:schemeClr val="tx1"/>
                </a:solidFill>
              </a:rPr>
              <a:t>hewan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dapat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mengenali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fitur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spasial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fitur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sederhana</a:t>
            </a:r>
            <a:r>
              <a:rPr lang="en-US" sz="1500" dirty="0">
                <a:solidFill>
                  <a:schemeClr val="tx1"/>
                </a:solidFill>
              </a:rPr>
              <a:t> (</a:t>
            </a:r>
            <a:r>
              <a:rPr lang="en-US" sz="1500" i="1" dirty="0">
                <a:solidFill>
                  <a:schemeClr val="tx1"/>
                </a:solidFill>
              </a:rPr>
              <a:t>low-level</a:t>
            </a:r>
            <a:r>
              <a:rPr lang="en-US" sz="1500" dirty="0">
                <a:solidFill>
                  <a:schemeClr val="tx1"/>
                </a:solidFill>
              </a:rPr>
              <a:t>) </a:t>
            </a:r>
            <a:r>
              <a:rPr lang="en-US" sz="1500" dirty="0" err="1">
                <a:solidFill>
                  <a:schemeClr val="tx1"/>
                </a:solidFill>
              </a:rPr>
              <a:t>sampai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kompleks</a:t>
            </a:r>
            <a:r>
              <a:rPr lang="en-US" sz="1500" dirty="0">
                <a:solidFill>
                  <a:schemeClr val="tx1"/>
                </a:solidFill>
              </a:rPr>
              <a:t> (</a:t>
            </a:r>
            <a:r>
              <a:rPr lang="en-US" sz="1500" i="1" dirty="0">
                <a:solidFill>
                  <a:schemeClr val="tx1"/>
                </a:solidFill>
              </a:rPr>
              <a:t>high-level</a:t>
            </a:r>
            <a:r>
              <a:rPr lang="en-US" sz="1500" dirty="0">
                <a:solidFill>
                  <a:schemeClr val="tx1"/>
                </a:solidFill>
              </a:rPr>
              <a:t>) [9].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FB68D-36CD-473F-94CF-C10FC6AA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07082"/>
            <a:ext cx="3242499" cy="265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6CA84-30D7-430E-8E18-EEFB2C43D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571751"/>
            <a:ext cx="3699749" cy="1252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78741-2353-4972-A5A5-A6BCD1DABE7A}"/>
              </a:ext>
            </a:extLst>
          </p:cNvPr>
          <p:cNvSpPr txBox="1"/>
          <p:nvPr/>
        </p:nvSpPr>
        <p:spPr>
          <a:xfrm>
            <a:off x="5996787" y="4759452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2.6</a:t>
            </a:r>
          </a:p>
        </p:txBody>
      </p:sp>
    </p:spTree>
    <p:extLst>
      <p:ext uri="{BB962C8B-B14F-4D97-AF65-F5344CB8AC3E}">
        <p14:creationId xmlns:p14="http://schemas.microsoft.com/office/powerpoint/2010/main" val="242614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E2CA3-7725-4231-B2E9-5B988F0A2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Layer ini </a:t>
            </a:r>
            <a:r>
              <a:rPr lang="en-US" sz="1400" dirty="0" err="1">
                <a:solidFill>
                  <a:schemeClr val="tx1"/>
                </a:solidFill>
              </a:rPr>
              <a:t>terdiri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kumpulan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kernel</a:t>
            </a:r>
            <a:r>
              <a:rPr lang="en-US" sz="1400" dirty="0">
                <a:solidFill>
                  <a:schemeClr val="tx1"/>
                </a:solidFill>
              </a:rPr>
              <a:t> / </a:t>
            </a:r>
            <a:r>
              <a:rPr lang="en-US" sz="1400" i="1" dirty="0">
                <a:solidFill>
                  <a:schemeClr val="tx1"/>
                </a:solidFill>
              </a:rPr>
              <a:t>filter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melakukan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operasi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konvolusi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tujuan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mengekstrak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citra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Fitur </a:t>
            </a:r>
            <a:r>
              <a:rPr lang="en-US" sz="1400" dirty="0" err="1">
                <a:solidFill>
                  <a:schemeClr val="tx1"/>
                </a:solidFill>
              </a:rPr>
              <a:t>hasil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ekstraksi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suatu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kernel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disebut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feature map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5466F-24A4-42DE-A7DA-26261871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Convolution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75D22-9E6E-4A61-AFFE-36247D1C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2" y="2344406"/>
            <a:ext cx="4541263" cy="2049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412B9-12A9-43A9-8C44-D77BD238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036" y="2098698"/>
            <a:ext cx="2477296" cy="946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1FF0D-2C26-4232-B7CC-DBBFBC851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770" y="3092661"/>
            <a:ext cx="2848355" cy="1428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5B0F0-BD4B-4642-B05E-8A17EF112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429" y="2368338"/>
            <a:ext cx="502964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7FF97-4C0B-463A-8773-E92F150F4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500" i="1" dirty="0">
                <a:solidFill>
                  <a:schemeClr val="tx1"/>
                </a:solidFill>
              </a:rPr>
              <a:t>Pooling layer </a:t>
            </a:r>
            <a:r>
              <a:rPr lang="en-US" sz="1500" dirty="0" err="1">
                <a:solidFill>
                  <a:schemeClr val="tx1"/>
                </a:solidFill>
              </a:rPr>
              <a:t>berfungsi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 err="1">
                <a:solidFill>
                  <a:schemeClr val="tx1"/>
                </a:solidFill>
              </a:rPr>
              <a:t>downsampling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mengurangi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dimensi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feature map </a:t>
            </a:r>
            <a:r>
              <a:rPr lang="en-US" sz="1500" dirty="0">
                <a:solidFill>
                  <a:schemeClr val="tx1"/>
                </a:solidFill>
              </a:rPr>
              <a:t>yang </a:t>
            </a:r>
            <a:r>
              <a:rPr lang="en-US" sz="1500" dirty="0" err="1">
                <a:solidFill>
                  <a:schemeClr val="tx1"/>
                </a:solidFill>
              </a:rPr>
              <a:t>dihasilkan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convolution layer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9F366-7F4E-4375-85EE-5E2AEAAA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Pooling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CB92E-3A42-493E-A2ED-DAFB1342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70" y="2046366"/>
            <a:ext cx="4175860" cy="23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9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27B1B-0124-4105-984D-9E3F3332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500" dirty="0" err="1">
                <a:solidFill>
                  <a:schemeClr val="tx1"/>
                </a:solidFill>
              </a:rPr>
              <a:t>Berfungsi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sebagai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classifier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prediksi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kelas</a:t>
            </a:r>
            <a:r>
              <a:rPr lang="en-US" sz="1500" dirty="0">
                <a:solidFill>
                  <a:schemeClr val="tx1"/>
                </a:solidFill>
              </a:rPr>
              <a:t> target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err="1">
                <a:solidFill>
                  <a:schemeClr val="tx1"/>
                </a:solidFill>
              </a:rPr>
              <a:t>keluaran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berupa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nilai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probabilitas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setiap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kelas</a:t>
            </a:r>
            <a:r>
              <a:rPr lang="en-US" sz="1500" dirty="0">
                <a:solidFill>
                  <a:schemeClr val="tx1"/>
                </a:solidFill>
              </a:rPr>
              <a:t> target.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366525-2E85-4F71-94C6-AA080E59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Fully Connected Layer</a:t>
            </a:r>
          </a:p>
        </p:txBody>
      </p:sp>
      <p:pic>
        <p:nvPicPr>
          <p:cNvPr id="2050" name="Picture 2" descr="Example of fully-connected neural network. | Download Scientific Diagram">
            <a:extLst>
              <a:ext uri="{FF2B5EF4-FFF2-40B4-BE49-F238E27FC236}">
                <a16:creationId xmlns:a16="http://schemas.microsoft.com/office/drawing/2014/main" id="{2A29C687-F910-4896-A3DB-02DB5E33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75" y="1993727"/>
            <a:ext cx="4168199" cy="257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0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5BC96-91A8-45CB-A3DA-F75D026C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i="1" dirty="0">
                <a:solidFill>
                  <a:schemeClr val="tx1"/>
                </a:solidFill>
              </a:rPr>
              <a:t>Dropout layer </a:t>
            </a:r>
            <a:r>
              <a:rPr lang="en-US" sz="1500" dirty="0" err="1">
                <a:solidFill>
                  <a:schemeClr val="tx1"/>
                </a:solidFill>
              </a:rPr>
              <a:t>berfungsi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regularisasi</a:t>
            </a:r>
            <a:r>
              <a:rPr lang="en-US" sz="1500" dirty="0">
                <a:solidFill>
                  <a:schemeClr val="tx1"/>
                </a:solidFill>
              </a:rPr>
              <a:t> model </a:t>
            </a:r>
            <a:r>
              <a:rPr lang="en-US" sz="1500" dirty="0" err="1">
                <a:solidFill>
                  <a:schemeClr val="tx1"/>
                </a:solidFill>
              </a:rPr>
              <a:t>sehingga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dapat</a:t>
            </a:r>
            <a:r>
              <a:rPr lang="en-US" sz="1500" dirty="0">
                <a:solidFill>
                  <a:schemeClr val="tx1"/>
                </a:solidFill>
              </a:rPr>
              <a:t>  </a:t>
            </a:r>
            <a:r>
              <a:rPr lang="en-US" sz="1500" dirty="0" err="1">
                <a:solidFill>
                  <a:schemeClr val="tx1"/>
                </a:solidFill>
              </a:rPr>
              <a:t>meningkatkan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generalisasi</a:t>
            </a:r>
            <a:r>
              <a:rPr lang="en-US" sz="1500" dirty="0">
                <a:solidFill>
                  <a:schemeClr val="tx1"/>
                </a:solidFill>
              </a:rPr>
              <a:t> pada model dan </a:t>
            </a:r>
            <a:r>
              <a:rPr lang="en-US" sz="1500" dirty="0" err="1">
                <a:solidFill>
                  <a:schemeClr val="tx1"/>
                </a:solidFill>
              </a:rPr>
              <a:t>dapat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mencegah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overfitting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Bekerja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menonaktifkan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neuron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secara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acak</a:t>
            </a:r>
            <a:r>
              <a:rPr lang="en-US" sz="1500" dirty="0">
                <a:solidFill>
                  <a:schemeClr val="tx1"/>
                </a:solidFill>
              </a:rPr>
              <a:t> agar model </a:t>
            </a:r>
            <a:r>
              <a:rPr lang="en-US" sz="1500" dirty="0" err="1">
                <a:solidFill>
                  <a:schemeClr val="tx1"/>
                </a:solidFill>
              </a:rPr>
              <a:t>tidak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terlalu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banyak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belajar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EAE820-3CA7-42C6-A62C-78FF334D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Dropout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6E23D-A1AB-4297-BFF3-FF171461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00" y="2378071"/>
            <a:ext cx="3393199" cy="228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E0C86-82E8-4E07-B5CE-6C50BFCC83B5}"/>
              </a:ext>
            </a:extLst>
          </p:cNvPr>
          <p:cNvSpPr txBox="1"/>
          <p:nvPr/>
        </p:nvSpPr>
        <p:spPr>
          <a:xfrm>
            <a:off x="3935870" y="4663454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2.9</a:t>
            </a:r>
          </a:p>
        </p:txBody>
      </p:sp>
    </p:spTree>
    <p:extLst>
      <p:ext uri="{BB962C8B-B14F-4D97-AF65-F5344CB8AC3E}">
        <p14:creationId xmlns:p14="http://schemas.microsoft.com/office/powerpoint/2010/main" val="186755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E42F17-2EED-41E3-AD47-719222147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7E607-D961-4FC5-9B03-E2024D41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10" y="1632454"/>
            <a:ext cx="4103915" cy="235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59A1D-8C46-4D80-BCA5-42ABA46CE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1528572"/>
            <a:ext cx="3169662" cy="24624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DB7A25-2B55-4FB1-8CC7-99F95CB6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Aktivasi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E68A0-F03B-4E85-8F76-A10E2C68DBDF}"/>
              </a:ext>
            </a:extLst>
          </p:cNvPr>
          <p:cNvSpPr txBox="1"/>
          <p:nvPr/>
        </p:nvSpPr>
        <p:spPr>
          <a:xfrm>
            <a:off x="1590437" y="3991025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Fungsi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ReLu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9112-4DCE-4DDC-9C04-FD3C395A307E}"/>
              </a:ext>
            </a:extLst>
          </p:cNvPr>
          <p:cNvSpPr txBox="1"/>
          <p:nvPr/>
        </p:nvSpPr>
        <p:spPr>
          <a:xfrm>
            <a:off x="5671148" y="3909953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Fungsi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Softmax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5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923714-DC62-42A4-9FCA-804230D32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09469"/>
            <a:ext cx="7717500" cy="341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F5A21F-5B3C-489A-9A20-2BF33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5F3A37-2EAF-4791-86CE-F57255EED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700463"/>
              </p:ext>
            </p:extLst>
          </p:nvPr>
        </p:nvGraphicFramePr>
        <p:xfrm>
          <a:off x="484625" y="1937764"/>
          <a:ext cx="4499749" cy="176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036">
                  <a:extLst>
                    <a:ext uri="{9D8B030D-6E8A-4147-A177-3AD203B41FA5}">
                      <a16:colId xmlns:a16="http://schemas.microsoft.com/office/drawing/2014/main" val="1523697096"/>
                    </a:ext>
                  </a:extLst>
                </a:gridCol>
                <a:gridCol w="602974">
                  <a:extLst>
                    <a:ext uri="{9D8B030D-6E8A-4147-A177-3AD203B41FA5}">
                      <a16:colId xmlns:a16="http://schemas.microsoft.com/office/drawing/2014/main" val="3774069543"/>
                    </a:ext>
                  </a:extLst>
                </a:gridCol>
                <a:gridCol w="1424609">
                  <a:extLst>
                    <a:ext uri="{9D8B030D-6E8A-4147-A177-3AD203B41FA5}">
                      <a16:colId xmlns:a16="http://schemas.microsoft.com/office/drawing/2014/main" val="1615415520"/>
                    </a:ext>
                  </a:extLst>
                </a:gridCol>
                <a:gridCol w="1557130">
                  <a:extLst>
                    <a:ext uri="{9D8B030D-6E8A-4147-A177-3AD203B41FA5}">
                      <a16:colId xmlns:a16="http://schemas.microsoft.com/office/drawing/2014/main" val="76756118"/>
                    </a:ext>
                  </a:extLst>
                </a:gridCol>
              </a:tblGrid>
              <a:tr h="325898">
                <a:tc>
                  <a:txBody>
                    <a:bodyPr/>
                    <a:lstStyle/>
                    <a:p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145064" marR="145064" marT="72532" marB="7253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145064" marR="145064" marT="72532" marB="7253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Predicted</a:t>
                      </a:r>
                    </a:p>
                  </a:txBody>
                  <a:tcPr marL="145064" marR="145064" marT="72532" marB="725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90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145064" marR="145064" marT="72532" marB="7253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145064" marR="145064" marT="72532" marB="7253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Yes</a:t>
                      </a:r>
                    </a:p>
                  </a:txBody>
                  <a:tcPr marL="145064" marR="145064" marT="72532" marB="725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No</a:t>
                      </a:r>
                    </a:p>
                  </a:txBody>
                  <a:tcPr marL="145064" marR="145064" marT="72532" marB="72532"/>
                </a:tc>
                <a:extLst>
                  <a:ext uri="{0D108BD9-81ED-4DB2-BD59-A6C34878D82A}">
                    <a16:rowId xmlns:a16="http://schemas.microsoft.com/office/drawing/2014/main" val="1709411483"/>
                  </a:ext>
                </a:extLst>
              </a:tr>
              <a:tr h="284996">
                <a:tc rowSpan="2">
                  <a:txBody>
                    <a:bodyPr/>
                    <a:lstStyle/>
                    <a:p>
                      <a:r>
                        <a:rPr lang="en-US" sz="1300" dirty="0">
                          <a:latin typeface="Montserrat" panose="00000500000000000000" pitchFamily="2" charset="0"/>
                        </a:rPr>
                        <a:t>Actual</a:t>
                      </a:r>
                    </a:p>
                  </a:txBody>
                  <a:tcPr marL="145064" marR="145064" marT="72532" marB="7253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Yes</a:t>
                      </a:r>
                    </a:p>
                  </a:txBody>
                  <a:tcPr marL="145064" marR="145064" marT="72532" marB="7253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True Positive (TP)</a:t>
                      </a:r>
                    </a:p>
                  </a:txBody>
                  <a:tcPr marL="145064" marR="145064" marT="72532" marB="725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False Negative (FN)</a:t>
                      </a:r>
                    </a:p>
                  </a:txBody>
                  <a:tcPr marL="145064" marR="145064" marT="72532" marB="72532"/>
                </a:tc>
                <a:extLst>
                  <a:ext uri="{0D108BD9-81ED-4DB2-BD59-A6C34878D82A}">
                    <a16:rowId xmlns:a16="http://schemas.microsoft.com/office/drawing/2014/main" val="3677732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No</a:t>
                      </a:r>
                    </a:p>
                  </a:txBody>
                  <a:tcPr marL="145064" marR="145064" marT="72532" marB="725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False Positive (FP)</a:t>
                      </a:r>
                    </a:p>
                  </a:txBody>
                  <a:tcPr marL="145064" marR="145064" marT="72532" marB="725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True Negative (TN)</a:t>
                      </a:r>
                    </a:p>
                  </a:txBody>
                  <a:tcPr marL="145064" marR="145064" marT="72532" marB="72532"/>
                </a:tc>
                <a:extLst>
                  <a:ext uri="{0D108BD9-81ED-4DB2-BD59-A6C34878D82A}">
                    <a16:rowId xmlns:a16="http://schemas.microsoft.com/office/drawing/2014/main" val="289373351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0A6BDD-6673-4974-976A-93F0FD6CA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0" y="1209469"/>
            <a:ext cx="3036372" cy="728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199CA-0986-4B04-A7FE-1D2E37EC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70" y="2013611"/>
            <a:ext cx="2017058" cy="809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1DECA-4EE8-4237-9100-FC87E82D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871" y="2777561"/>
            <a:ext cx="1816906" cy="823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B8901-2C73-4A56-993C-2A0D15255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870" y="3586663"/>
            <a:ext cx="3326639" cy="728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5BBDF4-233D-433C-AD81-82112AB2F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777" y="1437860"/>
            <a:ext cx="575256" cy="33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54C-D059-4F33-A4C0-867860909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756" y="2229211"/>
            <a:ext cx="564654" cy="376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C0781-FCDC-43D4-A426-B509668FD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306" y="3075434"/>
            <a:ext cx="575809" cy="294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529E8C-AD15-44F1-B415-E61C9AEF5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8744" y="3857157"/>
            <a:ext cx="477388" cy="2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9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598F002-01DA-4FAF-8018-B2CBB6439619}"/>
              </a:ext>
            </a:extLst>
          </p:cNvPr>
          <p:cNvSpPr txBox="1">
            <a:spLocks/>
          </p:cNvSpPr>
          <p:nvPr/>
        </p:nvSpPr>
        <p:spPr>
          <a:xfrm>
            <a:off x="717800" y="1408983"/>
            <a:ext cx="4232100" cy="313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(</a:t>
            </a:r>
            <a:r>
              <a:rPr lang="en-US" sz="1500" i="1" dirty="0">
                <a:solidFill>
                  <a:schemeClr val="tx1"/>
                </a:solidFill>
              </a:rPr>
              <a:t>malicious software</a:t>
            </a:r>
            <a:r>
              <a:rPr lang="en-US" sz="1500" dirty="0">
                <a:solidFill>
                  <a:schemeClr val="tx1"/>
                </a:solidFill>
              </a:rPr>
              <a:t>) </a:t>
            </a:r>
            <a:r>
              <a:rPr lang="en-US" sz="1500" dirty="0" err="1">
                <a:solidFill>
                  <a:schemeClr val="tx1"/>
                </a:solidFill>
              </a:rPr>
              <a:t>adalah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perangkat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lunak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dibuat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merusak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atau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menjalankan</a:t>
            </a:r>
            <a:r>
              <a:rPr lang="en-US" sz="1500" dirty="0">
                <a:solidFill>
                  <a:schemeClr val="tx1"/>
                </a:solidFill>
              </a:rPr>
              <a:t> proses yang </a:t>
            </a:r>
            <a:r>
              <a:rPr lang="en-US" sz="1500" dirty="0" err="1">
                <a:solidFill>
                  <a:schemeClr val="tx1"/>
                </a:solidFill>
              </a:rPr>
              <a:t>dapat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membahayakan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sistem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komputer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err="1">
                <a:solidFill>
                  <a:schemeClr val="tx1"/>
                </a:solidFill>
              </a:rPr>
              <a:t>contohnya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virus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i="1" dirty="0">
                <a:solidFill>
                  <a:schemeClr val="tx1"/>
                </a:solidFill>
              </a:rPr>
              <a:t>worms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i="1" dirty="0">
                <a:solidFill>
                  <a:schemeClr val="tx1"/>
                </a:solidFill>
              </a:rPr>
              <a:t>trojan</a:t>
            </a:r>
            <a:r>
              <a:rPr lang="en-US" sz="1500" dirty="0">
                <a:solidFill>
                  <a:schemeClr val="tx1"/>
                </a:solidFill>
              </a:rPr>
              <a:t>, dan </a:t>
            </a:r>
            <a:r>
              <a:rPr lang="en-US" sz="1500" i="1" dirty="0">
                <a:solidFill>
                  <a:schemeClr val="tx1"/>
                </a:solidFill>
              </a:rPr>
              <a:t>spyware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berkembangnya</a:t>
            </a:r>
            <a:r>
              <a:rPr lang="en-US" sz="1500" dirty="0">
                <a:solidFill>
                  <a:schemeClr val="tx1"/>
                </a:solidFill>
              </a:rPr>
              <a:t> internet, </a:t>
            </a:r>
            <a:r>
              <a:rPr lang="en-US" sz="1500" dirty="0" err="1">
                <a:solidFill>
                  <a:schemeClr val="tx1"/>
                </a:solidFill>
              </a:rPr>
              <a:t>jumlah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cenderung</a:t>
            </a:r>
            <a:r>
              <a:rPr lang="en-US" sz="1500" dirty="0">
                <a:solidFill>
                  <a:schemeClr val="tx1"/>
                </a:solidFill>
              </a:rPr>
              <a:t>  </a:t>
            </a:r>
            <a:r>
              <a:rPr lang="en-US" sz="1500" dirty="0" err="1">
                <a:solidFill>
                  <a:schemeClr val="tx1"/>
                </a:solidFill>
              </a:rPr>
              <a:t>meningkat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tahun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tahun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72" name="Google Shape;572;p5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Malware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744E4E-6F9A-458E-9187-18BDE2DE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09" y="1271002"/>
            <a:ext cx="3617635" cy="32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B74DB90-6222-494C-908F-2058B8E9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2992"/>
            <a:ext cx="7717500" cy="572700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87FEB26-DFF3-403D-947F-0ED799C5B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50192"/>
              </p:ext>
            </p:extLst>
          </p:nvPr>
        </p:nvGraphicFramePr>
        <p:xfrm>
          <a:off x="223592" y="585692"/>
          <a:ext cx="8696765" cy="43906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1700">
                  <a:extLst>
                    <a:ext uri="{9D8B030D-6E8A-4147-A177-3AD203B41FA5}">
                      <a16:colId xmlns:a16="http://schemas.microsoft.com/office/drawing/2014/main" val="846110234"/>
                    </a:ext>
                  </a:extLst>
                </a:gridCol>
                <a:gridCol w="2043043">
                  <a:extLst>
                    <a:ext uri="{9D8B030D-6E8A-4147-A177-3AD203B41FA5}">
                      <a16:colId xmlns:a16="http://schemas.microsoft.com/office/drawing/2014/main" val="306849353"/>
                    </a:ext>
                  </a:extLst>
                </a:gridCol>
                <a:gridCol w="3682022">
                  <a:extLst>
                    <a:ext uri="{9D8B030D-6E8A-4147-A177-3AD203B41FA5}">
                      <a16:colId xmlns:a16="http://schemas.microsoft.com/office/drawing/2014/main" val="589803875"/>
                    </a:ext>
                  </a:extLst>
                </a:gridCol>
              </a:tblGrid>
              <a:tr h="2240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Penelitian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Metode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ontserrat" panose="00000500000000000000" pitchFamily="2" charset="0"/>
                        </a:rPr>
                        <a:t>Hasil </a:t>
                      </a:r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Penelitian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21270"/>
                  </a:ext>
                </a:extLst>
              </a:tr>
              <a:tr h="873938">
                <a:tc>
                  <a:txBody>
                    <a:bodyPr/>
                    <a:lstStyle/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M. Kalash, M.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Rochan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N. Mohammed, N. Bruce, Y. Wang, and F. Iqbal, ”A</a:t>
                      </a:r>
                    </a:p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Deep Learning Framework for Malware Classification,” </a:t>
                      </a:r>
                      <a:r>
                        <a:rPr lang="en-US" sz="1070" i="1" dirty="0">
                          <a:latin typeface="Montserrat" panose="00000500000000000000" pitchFamily="2" charset="0"/>
                        </a:rPr>
                        <a:t>International Journal of Digital Crime and Forensics 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(IJDCF), March 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Deep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Metode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Deep CNN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bisa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melakukan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secara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efektif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menghasilkan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endParaRPr lang="en-US" sz="1070" dirty="0">
                        <a:latin typeface="Montserrat" panose="00000500000000000000" pitchFamily="2" charset="0"/>
                      </a:endParaRPr>
                    </a:p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tertinggi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99.08%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pada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grayscale yang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utuh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sedangkan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pada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grayscale yang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dipotong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performa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metode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mengalami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sedikit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penurunan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86.36%.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664020"/>
                  </a:ext>
                </a:extLst>
              </a:tr>
              <a:tr h="1007145">
                <a:tc>
                  <a:txBody>
                    <a:bodyPr/>
                    <a:lstStyle/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J. Fu, J.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Xue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Y. Wang, Z. Liu, and C. Shan, ”Malware Visualization for Fine-Grained Classification</a:t>
                      </a:r>
                      <a:r>
                        <a:rPr lang="en-US" sz="1070" i="1" dirty="0">
                          <a:latin typeface="Montserrat" panose="00000500000000000000" pitchFamily="2" charset="0"/>
                        </a:rPr>
                        <a:t>,” IEEE Access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70" dirty="0">
                          <a:latin typeface="Montserrat" panose="00000500000000000000" pitchFamily="2" charset="0"/>
                        </a:rPr>
                        <a:t>Random Forest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70" dirty="0">
                          <a:latin typeface="Montserrat" panose="00000500000000000000" pitchFamily="2" charset="0"/>
                        </a:rPr>
                        <a:t>K-Nearest Neighbor (KNN)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70" dirty="0">
                          <a:latin typeface="Montserrat" panose="00000500000000000000" pitchFamily="2" charset="0"/>
                        </a:rPr>
                        <a:t>Support Vector Machine (SVM)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70" dirty="0">
                          <a:latin typeface="Montserrat" panose="00000500000000000000" pitchFamily="2" charset="0"/>
                        </a:rPr>
                        <a:t>Fitur Global dan Fitur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Lokal</a:t>
                      </a:r>
                      <a:endParaRPr lang="en-US" sz="107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melakukan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ekstraksi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fitur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berupa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kombinasi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fitur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global dan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fitur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lokal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dari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file malware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dapat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meningkatkan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performa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malware pada model machine learning yang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dibangun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yaitu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Random Forest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97.47%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KNN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memiliki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96.23%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dan SVM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memiliki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95.23%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28865"/>
                  </a:ext>
                </a:extLst>
              </a:tr>
              <a:tr h="740731">
                <a:tc>
                  <a:txBody>
                    <a:bodyPr/>
                    <a:lstStyle/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M. Jain, W.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Andreopoulos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and M. Stamp,</a:t>
                      </a:r>
                    </a:p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“Convolutional neural networks and extreme learning machines for malware classification,” </a:t>
                      </a:r>
                      <a:r>
                        <a:rPr lang="en-US" sz="1070" i="1" dirty="0">
                          <a:latin typeface="Montserrat" panose="00000500000000000000" pitchFamily="2" charset="0"/>
                        </a:rPr>
                        <a:t>Journal of Computer Virology and Hacking Techniques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70" dirty="0">
                          <a:latin typeface="Montserrat" panose="00000500000000000000" pitchFamily="2" charset="0"/>
                        </a:rPr>
                        <a:t>Convolutional Neural Network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70" dirty="0">
                          <a:latin typeface="Montserrat" panose="00000500000000000000" pitchFamily="2" charset="0"/>
                        </a:rPr>
                        <a:t>Extreme Learning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tertinggi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untuk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malware</a:t>
                      </a:r>
                    </a:p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menggunakan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metode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CNN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95.67%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waktu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pelatihan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334.50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detik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</a:t>
                      </a:r>
                    </a:p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sedangkan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metode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ELM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93.9%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waktu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pelatihan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74.12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detik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964366"/>
                  </a:ext>
                </a:extLst>
              </a:tr>
              <a:tr h="740731">
                <a:tc>
                  <a:txBody>
                    <a:bodyPr/>
                    <a:lstStyle/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O. Aslan and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A.A.Yilmaz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”A New Malware Classification Framework Based on Deep Learning Algorithms,” </a:t>
                      </a:r>
                      <a:r>
                        <a:rPr lang="en-US" sz="1070" i="1" dirty="0">
                          <a:latin typeface="Montserrat" panose="00000500000000000000" pitchFamily="2" charset="0"/>
                        </a:rPr>
                        <a:t>IEEE Access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2021.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Metode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CNN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konfigurasi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2 convolution</a:t>
                      </a:r>
                    </a:p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layer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menghasilkan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nilai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tertinggi</a:t>
                      </a:r>
                      <a:endParaRPr lang="en-US" sz="1070" dirty="0">
                        <a:latin typeface="Montserrat" panose="00000500000000000000" pitchFamily="2" charset="0"/>
                      </a:endParaRPr>
                    </a:p>
                    <a:p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sebesar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98.77%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dengan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rata-rata false negative</a:t>
                      </a:r>
                    </a:p>
                    <a:p>
                      <a:pPr algn="just"/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1.72%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serta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rata-rata false positive </a:t>
                      </a:r>
                      <a:r>
                        <a:rPr lang="en-US" sz="1070" b="1" dirty="0">
                          <a:latin typeface="Montserrat" panose="00000500000000000000" pitchFamily="2" charset="0"/>
                        </a:rPr>
                        <a:t>0.72%</a:t>
                      </a:r>
                    </a:p>
                    <a:p>
                      <a:r>
                        <a:rPr lang="en-US" sz="1070" dirty="0">
                          <a:latin typeface="Montserrat" panose="00000500000000000000" pitchFamily="2" charset="0"/>
                        </a:rPr>
                        <a:t>pada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malware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menggunakan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RGB.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5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Tinjauan Objek </a:t>
            </a:r>
            <a:endParaRPr dirty="0"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713224" y="2371674"/>
            <a:ext cx="6236275" cy="1749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Sekelompok</a:t>
            </a:r>
            <a:r>
              <a:rPr lang="en-US" dirty="0"/>
              <a:t> </a:t>
            </a:r>
            <a:r>
              <a:rPr lang="en-US" i="1" dirty="0"/>
              <a:t>malware</a:t>
            </a:r>
            <a:r>
              <a:rPr lang="en-US" dirty="0"/>
              <a:t>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.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i="1" dirty="0"/>
              <a:t>malware family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varian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i="1" dirty="0"/>
              <a:t>family</a:t>
            </a:r>
            <a:r>
              <a:rPr lang="en-US" dirty="0"/>
              <a:t>, </a:t>
            </a:r>
            <a:r>
              <a:rPr lang="en-US" dirty="0" err="1"/>
              <a:t>varian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code base </a:t>
            </a:r>
            <a:r>
              <a:rPr lang="en-US" dirty="0"/>
              <a:t>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infeksi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penyerangan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i="1" dirty="0"/>
              <a:t>family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 </a:t>
            </a:r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Malware Family</a:t>
            </a:r>
            <a:endParaRPr sz="2000" dirty="0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78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4FB0BA5E-E450-4268-A6E2-98761C699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B29FC9A-C24F-44CC-9FA2-2347C3CC98A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345C0-D4C8-40B0-BD0C-E2BBEACF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57" y="1126433"/>
            <a:ext cx="3064413" cy="3816627"/>
          </a:xfrm>
          <a:prstGeom prst="rect">
            <a:avLst/>
          </a:prstGeom>
        </p:spPr>
      </p:pic>
      <p:sp>
        <p:nvSpPr>
          <p:cNvPr id="18" name="Google Shape;460;p48">
            <a:extLst>
              <a:ext uri="{FF2B5EF4-FFF2-40B4-BE49-F238E27FC236}">
                <a16:creationId xmlns:a16="http://schemas.microsoft.com/office/drawing/2014/main" id="{E4862C07-6E7B-4D12-B57F-667CD0D7D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Malware Family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62B915-5AD1-4F57-8F85-5AC255D2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12" y="1126433"/>
            <a:ext cx="3098881" cy="36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5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084576" y="1495800"/>
            <a:ext cx="4955799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Maslah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3084576" y="2142600"/>
            <a:ext cx="5323928" cy="1521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 err="1"/>
              <a:t>Penelitian</a:t>
            </a:r>
            <a:r>
              <a:rPr lang="en-US" sz="1500" dirty="0"/>
              <a:t> ini </a:t>
            </a:r>
            <a:r>
              <a:rPr lang="en-US" sz="1500" dirty="0" err="1"/>
              <a:t>bertujuan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melakukan</a:t>
            </a:r>
            <a:r>
              <a:rPr lang="en-US" sz="1500" dirty="0"/>
              <a:t> </a:t>
            </a:r>
            <a:r>
              <a:rPr lang="en-US" sz="1500" dirty="0" err="1"/>
              <a:t>perbandingan</a:t>
            </a:r>
            <a:r>
              <a:rPr lang="en-US" sz="1500" dirty="0"/>
              <a:t> </a:t>
            </a:r>
            <a:r>
              <a:rPr lang="en-US" sz="1500" dirty="0" err="1"/>
              <a:t>performa</a:t>
            </a:r>
            <a:r>
              <a:rPr lang="en-US" sz="1500" dirty="0"/>
              <a:t> </a:t>
            </a:r>
            <a:r>
              <a:rPr lang="en-US" sz="1500" dirty="0" err="1"/>
              <a:t>nilai</a:t>
            </a:r>
            <a:r>
              <a:rPr lang="en-US" sz="1500" dirty="0"/>
              <a:t> </a:t>
            </a:r>
            <a:r>
              <a:rPr lang="en-US" sz="1500" dirty="0" err="1"/>
              <a:t>akurasi</a:t>
            </a:r>
            <a:r>
              <a:rPr lang="en-US" sz="1500" dirty="0"/>
              <a:t> dan recall </a:t>
            </a:r>
            <a:r>
              <a:rPr lang="en-US" sz="1500" dirty="0" err="1"/>
              <a:t>antara</a:t>
            </a:r>
            <a:r>
              <a:rPr lang="en-US" sz="1500" dirty="0"/>
              <a:t> </a:t>
            </a:r>
            <a:r>
              <a:rPr lang="en-US" sz="1500" dirty="0" err="1"/>
              <a:t>klasifikasi</a:t>
            </a:r>
            <a:r>
              <a:rPr lang="en-US" sz="1500" dirty="0"/>
              <a:t> </a:t>
            </a:r>
            <a:r>
              <a:rPr lang="en-US" sz="1500" i="1" dirty="0"/>
              <a:t>malware</a:t>
            </a:r>
            <a:r>
              <a:rPr lang="en-US" sz="1500" dirty="0"/>
              <a:t> yang </a:t>
            </a:r>
            <a:r>
              <a:rPr lang="en-US" sz="1500" dirty="0" err="1"/>
              <a:t>menggunakan</a:t>
            </a:r>
            <a:r>
              <a:rPr lang="en-US" sz="1500" dirty="0"/>
              <a:t> </a:t>
            </a:r>
            <a:r>
              <a:rPr lang="en-US" sz="1500" dirty="0" err="1"/>
              <a:t>citra</a:t>
            </a:r>
            <a:r>
              <a:rPr lang="en-US" sz="1500" dirty="0"/>
              <a:t> </a:t>
            </a:r>
            <a:r>
              <a:rPr lang="en-US" sz="1500" i="1" dirty="0"/>
              <a:t>grayscale</a:t>
            </a:r>
            <a:r>
              <a:rPr lang="en-US" sz="1500" dirty="0"/>
              <a:t> dan RGB.  </a:t>
            </a:r>
            <a:r>
              <a:rPr lang="en-US" sz="1500" i="1" dirty="0"/>
              <a:t>Dataset </a:t>
            </a:r>
            <a:r>
              <a:rPr lang="en-US" sz="1500" dirty="0"/>
              <a:t>yang </a:t>
            </a:r>
            <a:r>
              <a:rPr lang="en-US" sz="1500" dirty="0" err="1"/>
              <a:t>digunakan</a:t>
            </a:r>
            <a:r>
              <a:rPr lang="en-US" sz="1500" dirty="0"/>
              <a:t> </a:t>
            </a:r>
            <a:r>
              <a:rPr lang="en-US" sz="1500" dirty="0" err="1"/>
              <a:t>merupakan</a:t>
            </a:r>
            <a:r>
              <a:rPr lang="en-US" sz="1500" dirty="0"/>
              <a:t> data </a:t>
            </a:r>
            <a:r>
              <a:rPr lang="en-US" sz="1500" dirty="0" err="1"/>
              <a:t>citra</a:t>
            </a:r>
            <a:r>
              <a:rPr lang="en-US" sz="1500" dirty="0"/>
              <a:t> </a:t>
            </a:r>
            <a:r>
              <a:rPr lang="en-US" sz="1500" i="1" dirty="0"/>
              <a:t>grayscale malware </a:t>
            </a:r>
            <a:r>
              <a:rPr lang="en-US" sz="1500" dirty="0"/>
              <a:t>yang </a:t>
            </a:r>
            <a:r>
              <a:rPr lang="en-US" sz="1500" dirty="0" err="1"/>
              <a:t>sudah</a:t>
            </a:r>
            <a:r>
              <a:rPr lang="en-US" sz="1500" dirty="0"/>
              <a:t> </a:t>
            </a:r>
            <a:r>
              <a:rPr lang="en-US" sz="1500" dirty="0" err="1"/>
              <a:t>diolah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i="1" dirty="0"/>
              <a:t>file executable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82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1;p31">
            <a:extLst>
              <a:ext uri="{FF2B5EF4-FFF2-40B4-BE49-F238E27FC236}">
                <a16:creationId xmlns:a16="http://schemas.microsoft.com/office/drawing/2014/main" id="{BC0BC200-410B-49D8-8C99-4EB81D24A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9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Kerangka Pemikiran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126C5-6CC3-4DCF-B4F9-28CCA004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14" y="1083883"/>
            <a:ext cx="6073371" cy="39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1;p31">
            <a:extLst>
              <a:ext uri="{FF2B5EF4-FFF2-40B4-BE49-F238E27FC236}">
                <a16:creationId xmlns:a16="http://schemas.microsoft.com/office/drawing/2014/main" id="{BC0BC200-410B-49D8-8C99-4EB81D24A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21" y="936870"/>
            <a:ext cx="1876831" cy="931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1"/>
                </a:solidFill>
              </a:rPr>
              <a:t>Flowchart Global</a:t>
            </a:r>
            <a:endParaRPr sz="2500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FE3D5-ACC3-4054-9048-33D7511A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947" y="124598"/>
            <a:ext cx="5147748" cy="48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3E6275AF-8064-440C-8B1C-CE0B07D8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</p:spPr>
        <p:txBody>
          <a:bodyPr/>
          <a:lstStyle/>
          <a:p>
            <a:pPr algn="l"/>
            <a:r>
              <a:rPr lang="en-US" dirty="0"/>
              <a:t>Dataset Malware Image (</a:t>
            </a:r>
            <a:r>
              <a:rPr lang="en-US" dirty="0" err="1"/>
              <a:t>Malimg</a:t>
            </a:r>
            <a:r>
              <a:rPr lang="en-US" dirty="0"/>
              <a:t>)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F5AA9D7-559F-4CCF-8F35-4F44A88052A9}"/>
              </a:ext>
            </a:extLst>
          </p:cNvPr>
          <p:cNvSpPr txBox="1">
            <a:spLocks/>
          </p:cNvSpPr>
          <p:nvPr/>
        </p:nvSpPr>
        <p:spPr>
          <a:xfrm>
            <a:off x="712788" y="1152525"/>
            <a:ext cx="278578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300" dirty="0">
                <a:solidFill>
                  <a:schemeClr val="tx1"/>
                </a:solidFill>
              </a:rPr>
              <a:t>Dataset </a:t>
            </a:r>
            <a:r>
              <a:rPr lang="en-US" sz="1300" dirty="0" err="1">
                <a:solidFill>
                  <a:schemeClr val="tx1"/>
                </a:solidFill>
              </a:rPr>
              <a:t>bersumber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dari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penelitian</a:t>
            </a:r>
            <a:r>
              <a:rPr lang="en-US" sz="1300" dirty="0">
                <a:solidFill>
                  <a:schemeClr val="tx1"/>
                </a:solidFill>
              </a:rPr>
              <a:t> [10] yang </a:t>
            </a:r>
            <a:r>
              <a:rPr lang="en-US" sz="1300" dirty="0" err="1">
                <a:solidFill>
                  <a:schemeClr val="tx1"/>
                </a:solidFill>
              </a:rPr>
              <a:t>dibuat</a:t>
            </a:r>
            <a:r>
              <a:rPr lang="en-US" sz="1300" dirty="0">
                <a:solidFill>
                  <a:schemeClr val="tx1"/>
                </a:solidFill>
              </a:rPr>
              <a:t> oleh Faculty of Computer Science, Computer Engineering, and Electrical Engineering, University of California. </a:t>
            </a:r>
          </a:p>
          <a:p>
            <a:r>
              <a:rPr lang="en-US" sz="1300" dirty="0">
                <a:solidFill>
                  <a:schemeClr val="tx1"/>
                </a:solidFill>
              </a:rPr>
              <a:t>Dataset </a:t>
            </a:r>
            <a:r>
              <a:rPr lang="en-US" sz="1300" dirty="0" err="1">
                <a:solidFill>
                  <a:schemeClr val="tx1"/>
                </a:solidFill>
              </a:rPr>
              <a:t>Malimg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berisi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citra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i="1" dirty="0">
                <a:solidFill>
                  <a:schemeClr val="tx1"/>
                </a:solidFill>
              </a:rPr>
              <a:t>grayscale</a:t>
            </a:r>
            <a:r>
              <a:rPr lang="en-US" sz="1300" dirty="0">
                <a:solidFill>
                  <a:schemeClr val="tx1"/>
                </a:solidFill>
              </a:rPr>
              <a:t> yang </a:t>
            </a:r>
            <a:r>
              <a:rPr lang="en-US" sz="1300" dirty="0" err="1">
                <a:solidFill>
                  <a:schemeClr val="tx1"/>
                </a:solidFill>
              </a:rPr>
              <a:t>sudah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diolah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dari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i="1" dirty="0">
                <a:solidFill>
                  <a:schemeClr val="tx1"/>
                </a:solidFill>
              </a:rPr>
              <a:t>file executable</a:t>
            </a:r>
            <a:r>
              <a:rPr lang="en-US" sz="1300" dirty="0">
                <a:solidFill>
                  <a:schemeClr val="tx1"/>
                </a:solidFill>
              </a:rPr>
              <a:t>, </a:t>
            </a:r>
            <a:r>
              <a:rPr lang="en-US" sz="1300" dirty="0" err="1">
                <a:solidFill>
                  <a:schemeClr val="tx1"/>
                </a:solidFill>
              </a:rPr>
              <a:t>terdiri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dari</a:t>
            </a:r>
            <a:r>
              <a:rPr lang="en-US" sz="1300" dirty="0">
                <a:solidFill>
                  <a:schemeClr val="tx1"/>
                </a:solidFill>
              </a:rPr>
              <a:t> 9339 </a:t>
            </a:r>
            <a:r>
              <a:rPr lang="en-US" sz="1300" dirty="0" err="1">
                <a:solidFill>
                  <a:schemeClr val="tx1"/>
                </a:solidFill>
              </a:rPr>
              <a:t>citra</a:t>
            </a:r>
            <a:r>
              <a:rPr lang="en-US" sz="1300" dirty="0">
                <a:solidFill>
                  <a:schemeClr val="tx1"/>
                </a:solidFill>
              </a:rPr>
              <a:t> dan 7 </a:t>
            </a:r>
            <a:r>
              <a:rPr lang="en-US" sz="1300" dirty="0" err="1">
                <a:solidFill>
                  <a:schemeClr val="tx1"/>
                </a:solidFill>
              </a:rPr>
              <a:t>jenis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i="1" dirty="0">
                <a:solidFill>
                  <a:schemeClr val="tx1"/>
                </a:solidFill>
              </a:rPr>
              <a:t>malware </a:t>
            </a:r>
            <a:r>
              <a:rPr lang="en-US" sz="1300" dirty="0">
                <a:solidFill>
                  <a:schemeClr val="tx1"/>
                </a:solidFill>
              </a:rPr>
              <a:t>yang </a:t>
            </a:r>
            <a:r>
              <a:rPr lang="en-US" sz="1300" dirty="0" err="1">
                <a:solidFill>
                  <a:schemeClr val="tx1"/>
                </a:solidFill>
              </a:rPr>
              <a:t>terbagi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lagi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menjadi</a:t>
            </a:r>
            <a:r>
              <a:rPr lang="en-US" sz="1300" dirty="0">
                <a:solidFill>
                  <a:schemeClr val="tx1"/>
                </a:solidFill>
              </a:rPr>
              <a:t> 25 </a:t>
            </a:r>
            <a:r>
              <a:rPr lang="en-US" sz="1300" i="1" dirty="0">
                <a:solidFill>
                  <a:schemeClr val="tx1"/>
                </a:solidFill>
              </a:rPr>
              <a:t>malware family. </a:t>
            </a:r>
            <a:endParaRPr lang="en-US" sz="13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8D2CA-A742-4A37-A568-AADF3528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95" y="1815134"/>
            <a:ext cx="5252981" cy="19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31">
            <a:extLst>
              <a:ext uri="{FF2B5EF4-FFF2-40B4-BE49-F238E27FC236}">
                <a16:creationId xmlns:a16="http://schemas.microsoft.com/office/drawing/2014/main" id="{0791A8DF-4666-4549-8F82-CCB341359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1"/>
                </a:solidFill>
              </a:rPr>
              <a:t>Family </a:t>
            </a:r>
            <a:r>
              <a:rPr lang="en-US" sz="3000" dirty="0" err="1">
                <a:solidFill>
                  <a:schemeClr val="accent1"/>
                </a:solidFill>
              </a:rPr>
              <a:t>Adialer.C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6AE8E-6C92-4CAE-BF93-93436AB5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34" y="1530467"/>
            <a:ext cx="7517732" cy="2077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61232-82C4-42F4-9A83-8D495FAA25D7}"/>
              </a:ext>
            </a:extLst>
          </p:cNvPr>
          <p:cNvSpPr txBox="1"/>
          <p:nvPr/>
        </p:nvSpPr>
        <p:spPr>
          <a:xfrm>
            <a:off x="3935795" y="3608095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3.3</a:t>
            </a:r>
          </a:p>
        </p:txBody>
      </p:sp>
    </p:spTree>
    <p:extLst>
      <p:ext uri="{BB962C8B-B14F-4D97-AF65-F5344CB8AC3E}">
        <p14:creationId xmlns:p14="http://schemas.microsoft.com/office/powerpoint/2010/main" val="3149347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31">
            <a:extLst>
              <a:ext uri="{FF2B5EF4-FFF2-40B4-BE49-F238E27FC236}">
                <a16:creationId xmlns:a16="http://schemas.microsoft.com/office/drawing/2014/main" id="{0791A8DF-4666-4549-8F82-CCB341359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1"/>
                </a:solidFill>
              </a:rPr>
              <a:t>Family </a:t>
            </a:r>
            <a:r>
              <a:rPr lang="en-US" sz="3000" dirty="0" err="1">
                <a:solidFill>
                  <a:schemeClr val="accent1"/>
                </a:solidFill>
              </a:rPr>
              <a:t>Dialplatform.B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571F9-046E-4CDA-9ECA-B4E4E9A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354" y="1205882"/>
            <a:ext cx="3699090" cy="3216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C92DB-9ED6-4047-9D5C-10592E02FA59}"/>
              </a:ext>
            </a:extLst>
          </p:cNvPr>
          <p:cNvSpPr txBox="1"/>
          <p:nvPr/>
        </p:nvSpPr>
        <p:spPr>
          <a:xfrm>
            <a:off x="3989135" y="4422481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3.4</a:t>
            </a:r>
          </a:p>
        </p:txBody>
      </p:sp>
    </p:spTree>
    <p:extLst>
      <p:ext uri="{BB962C8B-B14F-4D97-AF65-F5344CB8AC3E}">
        <p14:creationId xmlns:p14="http://schemas.microsoft.com/office/powerpoint/2010/main" val="1202624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31">
            <a:extLst>
              <a:ext uri="{FF2B5EF4-FFF2-40B4-BE49-F238E27FC236}">
                <a16:creationId xmlns:a16="http://schemas.microsoft.com/office/drawing/2014/main" id="{0791A8DF-4666-4549-8F82-CCB341359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1"/>
                </a:solidFill>
              </a:rPr>
              <a:t>Family </a:t>
            </a:r>
            <a:r>
              <a:rPr lang="en-US" sz="3000" dirty="0" err="1">
                <a:solidFill>
                  <a:schemeClr val="accent1"/>
                </a:solidFill>
              </a:rPr>
              <a:t>Dontovo.A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928A7-9C9C-4460-B628-4C458920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996" y="1101485"/>
            <a:ext cx="3996008" cy="342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F5D75-026C-443E-B4C7-9337A0409791}"/>
              </a:ext>
            </a:extLst>
          </p:cNvPr>
          <p:cNvSpPr txBox="1"/>
          <p:nvPr/>
        </p:nvSpPr>
        <p:spPr>
          <a:xfrm>
            <a:off x="3935795" y="4435916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3.5</a:t>
            </a:r>
          </a:p>
        </p:txBody>
      </p:sp>
    </p:spTree>
    <p:extLst>
      <p:ext uri="{BB962C8B-B14F-4D97-AF65-F5344CB8AC3E}">
        <p14:creationId xmlns:p14="http://schemas.microsoft.com/office/powerpoint/2010/main" val="348534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702F-263E-4609-BACA-B14C987E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43368"/>
            <a:ext cx="7717500" cy="572700"/>
          </a:xfrm>
        </p:spPr>
        <p:txBody>
          <a:bodyPr/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B248867-0A42-45B7-B57F-57E778060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51650"/>
              </p:ext>
            </p:extLst>
          </p:nvPr>
        </p:nvGraphicFramePr>
        <p:xfrm>
          <a:off x="223592" y="1039931"/>
          <a:ext cx="8737529" cy="392429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63608">
                  <a:extLst>
                    <a:ext uri="{9D8B030D-6E8A-4147-A177-3AD203B41FA5}">
                      <a16:colId xmlns:a16="http://schemas.microsoft.com/office/drawing/2014/main" val="846110234"/>
                    </a:ext>
                  </a:extLst>
                </a:gridCol>
                <a:gridCol w="1904477">
                  <a:extLst>
                    <a:ext uri="{9D8B030D-6E8A-4147-A177-3AD203B41FA5}">
                      <a16:colId xmlns:a16="http://schemas.microsoft.com/office/drawing/2014/main" val="3127928081"/>
                    </a:ext>
                  </a:extLst>
                </a:gridCol>
                <a:gridCol w="2282581">
                  <a:extLst>
                    <a:ext uri="{9D8B030D-6E8A-4147-A177-3AD203B41FA5}">
                      <a16:colId xmlns:a16="http://schemas.microsoft.com/office/drawing/2014/main" val="306849353"/>
                    </a:ext>
                  </a:extLst>
                </a:gridCol>
                <a:gridCol w="2686863">
                  <a:extLst>
                    <a:ext uri="{9D8B030D-6E8A-4147-A177-3AD203B41FA5}">
                      <a16:colId xmlns:a16="http://schemas.microsoft.com/office/drawing/2014/main" val="589803875"/>
                    </a:ext>
                  </a:extLst>
                </a:gridCol>
              </a:tblGrid>
              <a:tr h="3151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Penelitian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Tujuan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Metode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ontserrat" panose="00000500000000000000" pitchFamily="2" charset="0"/>
                        </a:rPr>
                        <a:t>Hasil </a:t>
                      </a:r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Penelitian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21270"/>
                  </a:ext>
                </a:extLst>
              </a:tr>
              <a:tr h="667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Trojan Malware Image Pattern Classification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grayscale malware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bertipe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Trojan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K-Nearest Neighbor (KNN) dan Support Vector Machine (SVM)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KNN : 89.11%</a:t>
                      </a:r>
                    </a:p>
                    <a:p>
                      <a:pPr algn="ctr"/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SVM : 73.55%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664020"/>
                  </a:ext>
                </a:extLst>
              </a:tr>
              <a:tr h="667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Malware Visualization for Fine-Grained Classification 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grayscale malware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Montserrat" panose="00000500000000000000" pitchFamily="2" charset="0"/>
                        </a:rPr>
                        <a:t>Random Forest, K-Nearest Neighbor (KNN), dan Support Vector Machine (SVM)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Random Forest : 97.47%</a:t>
                      </a:r>
                    </a:p>
                    <a:p>
                      <a:pPr algn="ctr"/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KNN : 96.23%</a:t>
                      </a:r>
                    </a:p>
                    <a:p>
                      <a:pPr algn="ctr"/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SVM : 95.23%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582585"/>
                  </a:ext>
                </a:extLst>
              </a:tr>
              <a:tr h="667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A Deep Learning Framework for Malware Classification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grayscale malware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Convolutional Neural Network (CNN)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Dataset 1, </a:t>
                      </a:r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CNN : 98.52%</a:t>
                      </a:r>
                    </a:p>
                    <a:p>
                      <a:pPr algn="ctr"/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Dataset 2, </a:t>
                      </a:r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CNN: 98.99%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448"/>
                  </a:ext>
                </a:extLst>
              </a:tr>
              <a:tr h="66710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Convolutional neural networks and extreme learning machines for malware classification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grayscale malware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Montserrat" panose="00000500000000000000" pitchFamily="2" charset="0"/>
                        </a:rPr>
                        <a:t>Convolutional Neural Network (CNN) dan Extreme Learning Machine (ELM)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CNN : 95.67%, 334.50 </a:t>
                      </a:r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detik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100" b="0" dirty="0">
                          <a:latin typeface="Montserrat" panose="00000500000000000000" pitchFamily="2" charset="0"/>
                        </a:rPr>
                        <a:t> ELM : 93.9%, 74.12 </a:t>
                      </a:r>
                      <a:r>
                        <a:rPr lang="en-US" sz="1100" b="0" dirty="0" err="1">
                          <a:latin typeface="Montserrat" panose="00000500000000000000" pitchFamily="2" charset="0"/>
                        </a:rPr>
                        <a:t>detik</a:t>
                      </a:r>
                      <a:endParaRPr lang="en-US" sz="1100" b="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871116"/>
                  </a:ext>
                </a:extLst>
              </a:tr>
              <a:tr h="667102">
                <a:tc>
                  <a:txBody>
                    <a:bodyPr/>
                    <a:lstStyle/>
                    <a:p>
                      <a:pPr algn="ctr"/>
                      <a:r>
                        <a:rPr lang="en-US" sz="1070" dirty="0">
                          <a:latin typeface="Montserrat" panose="00000500000000000000" pitchFamily="2" charset="0"/>
                        </a:rPr>
                        <a:t>RGB-based Android Malware Detection and Classification Using Convolutional Neural Network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Klasifikasi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70" dirty="0" err="1">
                          <a:latin typeface="Montserrat" panose="00000500000000000000" pitchFamily="2" charset="0"/>
                        </a:rPr>
                        <a:t>citra</a:t>
                      </a:r>
                      <a:r>
                        <a:rPr lang="en-US" sz="1070" dirty="0">
                          <a:latin typeface="Montserrat" panose="00000500000000000000" pitchFamily="2" charset="0"/>
                        </a:rPr>
                        <a:t> RGB malware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0000500000000000000" pitchFamily="2" charset="0"/>
                        </a:rPr>
                        <a:t>Convolutional Neural Network (CNN)</a:t>
                      </a:r>
                      <a:endParaRPr lang="en-US" sz="107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70" b="0" dirty="0" err="1"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070" b="0" dirty="0">
                          <a:latin typeface="Montserrat" panose="00000500000000000000" pitchFamily="2" charset="0"/>
                        </a:rPr>
                        <a:t> CNN : 98.77%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44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94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A7B007-BE87-4E4C-8BC6-232637599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PCA </a:t>
            </a:r>
            <a:r>
              <a:rPr lang="en-US" sz="1400" dirty="0" err="1">
                <a:solidFill>
                  <a:schemeClr val="tx1"/>
                </a:solidFill>
              </a:rPr>
              <a:t>digunakan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unuk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menangani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masalah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curse of dimensionality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Kompresi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citra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mereduksi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dimensi</a:t>
            </a:r>
            <a:r>
              <a:rPr lang="en-US" sz="1400" dirty="0">
                <a:solidFill>
                  <a:schemeClr val="tx1"/>
                </a:solidFill>
              </a:rPr>
              <a:t> data dan  </a:t>
            </a:r>
            <a:r>
              <a:rPr lang="en-US" sz="1400" dirty="0" err="1">
                <a:solidFill>
                  <a:schemeClr val="tx1"/>
                </a:solidFill>
              </a:rPr>
              <a:t>mempertahankan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fitur-fitur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relevan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Informasi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variance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dipertahankan</a:t>
            </a:r>
            <a:r>
              <a:rPr lang="en-US" sz="1400" dirty="0">
                <a:solidFill>
                  <a:schemeClr val="tx1"/>
                </a:solidFill>
              </a:rPr>
              <a:t> 95%.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460DF4-7CBB-4896-97EB-74ADD8B0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PCA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D93F63-9D08-4CDB-9C77-A2CBFE80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0" y="2475830"/>
            <a:ext cx="1786743" cy="1947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24576E-1985-4CC4-A7FF-B8030F826197}"/>
              </a:ext>
            </a:extLst>
          </p:cNvPr>
          <p:cNvSpPr txBox="1"/>
          <p:nvPr/>
        </p:nvSpPr>
        <p:spPr>
          <a:xfrm>
            <a:off x="743536" y="4436353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Citra Grayscale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219FD9-F5C7-49D0-8E5A-B4145761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08" y="2484944"/>
            <a:ext cx="1786743" cy="19472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F211EE-E105-477F-8228-9C5448244CB5}"/>
              </a:ext>
            </a:extLst>
          </p:cNvPr>
          <p:cNvSpPr txBox="1"/>
          <p:nvPr/>
        </p:nvSpPr>
        <p:spPr>
          <a:xfrm>
            <a:off x="2897854" y="4445466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Variance 95%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9CD18D-A129-4EC8-A2F4-603655A87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43" y="2476247"/>
            <a:ext cx="1798903" cy="1960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ADC76D-F798-4011-9540-480D669BD605}"/>
              </a:ext>
            </a:extLst>
          </p:cNvPr>
          <p:cNvSpPr txBox="1"/>
          <p:nvPr/>
        </p:nvSpPr>
        <p:spPr>
          <a:xfrm>
            <a:off x="5046290" y="4436770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Variance 50%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3C15BF-6C63-44AA-B901-D7728690F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262" y="2484944"/>
            <a:ext cx="1798903" cy="19605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723FDA-F01F-4FC3-8838-F45A129CED70}"/>
              </a:ext>
            </a:extLst>
          </p:cNvPr>
          <p:cNvSpPr txBox="1"/>
          <p:nvPr/>
        </p:nvSpPr>
        <p:spPr>
          <a:xfrm>
            <a:off x="7200608" y="4432216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Variance 10%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22663-AF5E-4378-8586-D2B44D264CD0}"/>
              </a:ext>
            </a:extLst>
          </p:cNvPr>
          <p:cNvSpPr txBox="1"/>
          <p:nvPr/>
        </p:nvSpPr>
        <p:spPr>
          <a:xfrm>
            <a:off x="3935870" y="4710324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3.7</a:t>
            </a:r>
          </a:p>
        </p:txBody>
      </p:sp>
    </p:spTree>
    <p:extLst>
      <p:ext uri="{BB962C8B-B14F-4D97-AF65-F5344CB8AC3E}">
        <p14:creationId xmlns:p14="http://schemas.microsoft.com/office/powerpoint/2010/main" val="1706021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67BF75-B71B-46EB-8B02-14BEEC3A9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>
                <a:solidFill>
                  <a:schemeClr val="tx1"/>
                </a:solidFill>
              </a:rPr>
              <a:t>Untuk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pemetaan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warna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dari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citra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i="1" dirty="0">
                <a:solidFill>
                  <a:schemeClr val="tx1"/>
                </a:solidFill>
              </a:rPr>
              <a:t>grayscale malware </a:t>
            </a:r>
            <a:r>
              <a:rPr lang="en-US" sz="1300" dirty="0" err="1">
                <a:solidFill>
                  <a:schemeClr val="tx1"/>
                </a:solidFill>
              </a:rPr>
              <a:t>menjadi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citra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berwarna</a:t>
            </a:r>
            <a:r>
              <a:rPr lang="en-US" sz="1300" dirty="0">
                <a:solidFill>
                  <a:schemeClr val="tx1"/>
                </a:solidFill>
              </a:rPr>
              <a:t> RGB. </a:t>
            </a:r>
          </a:p>
          <a:p>
            <a:r>
              <a:rPr lang="en-US" sz="1300" dirty="0">
                <a:solidFill>
                  <a:schemeClr val="tx1"/>
                </a:solidFill>
              </a:rPr>
              <a:t>Teknik </a:t>
            </a:r>
            <a:r>
              <a:rPr lang="en-US" sz="1300" dirty="0" err="1">
                <a:solidFill>
                  <a:schemeClr val="tx1"/>
                </a:solidFill>
              </a:rPr>
              <a:t>pseudocolor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dilakukan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dengan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cara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pemetaan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warna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menggunakan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skala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warna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atau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i="1" dirty="0">
                <a:solidFill>
                  <a:schemeClr val="tx1"/>
                </a:solidFill>
              </a:rPr>
              <a:t>color-map </a:t>
            </a:r>
            <a:r>
              <a:rPr lang="en-US" sz="1300" dirty="0">
                <a:solidFill>
                  <a:schemeClr val="tx1"/>
                </a:solidFill>
              </a:rPr>
              <a:t>COLORMAP_JET.</a:t>
            </a:r>
          </a:p>
          <a:p>
            <a:r>
              <a:rPr lang="en-US" sz="1300" dirty="0" err="1">
                <a:solidFill>
                  <a:schemeClr val="tx1"/>
                </a:solidFill>
              </a:rPr>
              <a:t>Tujuannya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citra</a:t>
            </a:r>
            <a:r>
              <a:rPr lang="en-US" sz="1300" dirty="0">
                <a:solidFill>
                  <a:schemeClr val="tx1"/>
                </a:solidFill>
              </a:rPr>
              <a:t> RGB </a:t>
            </a:r>
            <a:r>
              <a:rPr lang="en-US" sz="1300" dirty="0" err="1">
                <a:solidFill>
                  <a:schemeClr val="tx1"/>
                </a:solidFill>
              </a:rPr>
              <a:t>memiliki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fitur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warna</a:t>
            </a:r>
            <a:r>
              <a:rPr lang="en-US" sz="1300" dirty="0">
                <a:solidFill>
                  <a:schemeClr val="tx1"/>
                </a:solidFill>
              </a:rPr>
              <a:t> yang </a:t>
            </a:r>
            <a:r>
              <a:rPr lang="en-US" sz="1300" dirty="0" err="1">
                <a:solidFill>
                  <a:schemeClr val="tx1"/>
                </a:solidFill>
              </a:rPr>
              <a:t>lebih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banyak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dibandingkan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citra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i="1" dirty="0">
                <a:solidFill>
                  <a:schemeClr val="tx1"/>
                </a:solidFill>
              </a:rPr>
              <a:t>grayscale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untuk</a:t>
            </a:r>
            <a:r>
              <a:rPr lang="en-US" sz="1300" dirty="0">
                <a:solidFill>
                  <a:schemeClr val="tx1"/>
                </a:solidFill>
              </a:rPr>
              <a:t> proses </a:t>
            </a:r>
            <a:r>
              <a:rPr lang="en-US" sz="1300" dirty="0" err="1">
                <a:solidFill>
                  <a:schemeClr val="tx1"/>
                </a:solidFill>
              </a:rPr>
              <a:t>pembelajaran</a:t>
            </a:r>
            <a:r>
              <a:rPr lang="en-US" sz="1300" dirty="0">
                <a:solidFill>
                  <a:schemeClr val="tx1"/>
                </a:solidFill>
              </a:rPr>
              <a:t> pada model </a:t>
            </a:r>
            <a:r>
              <a:rPr lang="en-US" sz="1300" dirty="0" err="1">
                <a:solidFill>
                  <a:schemeClr val="tx1"/>
                </a:solidFill>
              </a:rPr>
              <a:t>klasifikasi</a:t>
            </a:r>
            <a:r>
              <a:rPr lang="en-US" sz="13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980E40-C2E6-4656-A195-51B77CF1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</a:t>
            </a:r>
            <a:r>
              <a:rPr lang="en-US" dirty="0" err="1"/>
              <a:t>Pseudocolor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0D324-0A76-4EB9-B1D8-62436763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55" y="2571751"/>
            <a:ext cx="2596090" cy="207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F1D25-8F57-4315-B0FF-81CB5555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55" y="2571751"/>
            <a:ext cx="2596090" cy="2078900"/>
          </a:xfrm>
          <a:prstGeom prst="rect">
            <a:avLst/>
          </a:prstGeom>
        </p:spPr>
      </p:pic>
      <p:pic>
        <p:nvPicPr>
          <p:cNvPr id="1026" name="Picture 2" descr="colormaps">
            <a:extLst>
              <a:ext uri="{FF2B5EF4-FFF2-40B4-BE49-F238E27FC236}">
                <a16:creationId xmlns:a16="http://schemas.microsoft.com/office/drawing/2014/main" id="{3CED9D47-EC8F-47D1-836A-7949CF1A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9" y="2734277"/>
            <a:ext cx="2596090" cy="17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105E4D-5DAC-463F-BBE1-41B6CB1FA16D}"/>
              </a:ext>
            </a:extLst>
          </p:cNvPr>
          <p:cNvSpPr txBox="1"/>
          <p:nvPr/>
        </p:nvSpPr>
        <p:spPr>
          <a:xfrm>
            <a:off x="846939" y="4636340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Contoh</a:t>
            </a:r>
            <a:r>
              <a:rPr lang="en-US" sz="1000" b="1" dirty="0">
                <a:latin typeface="Montserrat" panose="00000500000000000000" pitchFamily="2" charset="0"/>
              </a:rPr>
              <a:t> Color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29751-ED10-47AC-AAD4-2BB35FDA7B14}"/>
              </a:ext>
            </a:extLst>
          </p:cNvPr>
          <p:cNvSpPr txBox="1"/>
          <p:nvPr/>
        </p:nvSpPr>
        <p:spPr>
          <a:xfrm>
            <a:off x="3864356" y="4636341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Citra Grayscale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3482C-6DF7-428A-B7DB-68B2DBF281F4}"/>
              </a:ext>
            </a:extLst>
          </p:cNvPr>
          <p:cNvSpPr txBox="1"/>
          <p:nvPr/>
        </p:nvSpPr>
        <p:spPr>
          <a:xfrm>
            <a:off x="6803581" y="4650651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Citra RGB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0AA69-6495-4AF4-AAF5-BBE1D5A36B3D}"/>
              </a:ext>
            </a:extLst>
          </p:cNvPr>
          <p:cNvSpPr txBox="1"/>
          <p:nvPr/>
        </p:nvSpPr>
        <p:spPr>
          <a:xfrm>
            <a:off x="5444526" y="4855537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3.10</a:t>
            </a:r>
          </a:p>
        </p:txBody>
      </p:sp>
    </p:spTree>
    <p:extLst>
      <p:ext uri="{BB962C8B-B14F-4D97-AF65-F5344CB8AC3E}">
        <p14:creationId xmlns:p14="http://schemas.microsoft.com/office/powerpoint/2010/main" val="3188359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02CB3B-2291-4486-B298-FBDE06989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3401-BC19-4403-AD56-E3EF46BD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Citra </a:t>
            </a:r>
            <a:r>
              <a:rPr lang="en-US" dirty="0" err="1"/>
              <a:t>Masukan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42D63E-7983-4978-8ED6-8130F8B50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19829"/>
              </p:ext>
            </p:extLst>
          </p:nvPr>
        </p:nvGraphicFramePr>
        <p:xfrm>
          <a:off x="713225" y="1946275"/>
          <a:ext cx="27432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3524186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3850809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038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253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BCB2037-B6AE-4819-9F65-A581A0FB7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1775"/>
              </p:ext>
            </p:extLst>
          </p:nvPr>
        </p:nvGraphicFramePr>
        <p:xfrm>
          <a:off x="4777100" y="1750547"/>
          <a:ext cx="347472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484766305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423524186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850809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88386839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7695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038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25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051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386D1F-7BA6-41A7-BB54-0D830C3544D9}"/>
              </a:ext>
            </a:extLst>
          </p:cNvPr>
          <p:cNvSpPr txBox="1"/>
          <p:nvPr/>
        </p:nvSpPr>
        <p:spPr>
          <a:xfrm>
            <a:off x="1377206" y="1627437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Citra </a:t>
            </a:r>
            <a:r>
              <a:rPr lang="en-US" sz="1000" b="1" dirty="0" err="1">
                <a:latin typeface="Montserrat" panose="00000500000000000000" pitchFamily="2" charset="0"/>
              </a:rPr>
              <a:t>Masukan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3C77F-1A1C-4817-8327-C5A4B5405DD4}"/>
              </a:ext>
            </a:extLst>
          </p:cNvPr>
          <p:cNvSpPr txBox="1"/>
          <p:nvPr/>
        </p:nvSpPr>
        <p:spPr>
          <a:xfrm>
            <a:off x="5806841" y="1420972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Zero Padding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F349ED-66E2-4D59-91CC-E8711BE1859F}"/>
              </a:ext>
            </a:extLst>
          </p:cNvPr>
          <p:cNvCxnSpPr/>
          <p:nvPr/>
        </p:nvCxnSpPr>
        <p:spPr>
          <a:xfrm>
            <a:off x="3657600" y="2860675"/>
            <a:ext cx="914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5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74B235-C51B-484D-968A-8B2BA9047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BCA18-0781-494C-AF2F-FEBFDDEA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/>
              <a:t>Perhitungan</a:t>
            </a:r>
            <a:r>
              <a:rPr lang="en-US" sz="2700" dirty="0"/>
              <a:t> Manual – Convolution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C5410B-AF15-4909-8A64-6A327862F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12423"/>
              </p:ext>
            </p:extLst>
          </p:nvPr>
        </p:nvGraphicFramePr>
        <p:xfrm>
          <a:off x="634780" y="1592069"/>
          <a:ext cx="3839155" cy="1046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835">
                  <a:extLst>
                    <a:ext uri="{9D8B030D-6E8A-4147-A177-3AD203B41FA5}">
                      <a16:colId xmlns:a16="http://schemas.microsoft.com/office/drawing/2014/main" val="255988547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7111437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783242609"/>
                    </a:ext>
                  </a:extLst>
                </a:gridCol>
              </a:tblGrid>
              <a:tr h="348827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0.04963341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0.02579839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0.07469831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166465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0.01994597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0.00615295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0.02461383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595829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0.00347505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0.04976287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-0.06364544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1999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D58DE-8F3D-4B20-A4D1-1BB02B8C6CD7}"/>
              </a:ext>
            </a:extLst>
          </p:cNvPr>
          <p:cNvSpPr txBox="1"/>
          <p:nvPr/>
        </p:nvSpPr>
        <p:spPr>
          <a:xfrm>
            <a:off x="1702266" y="2654067"/>
            <a:ext cx="170418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Inisialisasi</a:t>
            </a:r>
            <a:r>
              <a:rPr lang="en-US" sz="1000" b="1" dirty="0">
                <a:latin typeface="Montserrat" panose="00000500000000000000" pitchFamily="2" charset="0"/>
              </a:rPr>
              <a:t> Kernel 3x3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48B8F62-EBFB-4EA6-BA4C-D1EA5F51F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51905"/>
              </p:ext>
            </p:extLst>
          </p:nvPr>
        </p:nvGraphicFramePr>
        <p:xfrm>
          <a:off x="5457345" y="1355598"/>
          <a:ext cx="3264408" cy="2432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344">
                  <a:extLst>
                    <a:ext uri="{9D8B030D-6E8A-4147-A177-3AD203B41FA5}">
                      <a16:colId xmlns:a16="http://schemas.microsoft.com/office/drawing/2014/main" val="3484766305"/>
                    </a:ext>
                  </a:extLst>
                </a:gridCol>
                <a:gridCol w="466344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466344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466344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  <a:gridCol w="466344">
                  <a:extLst>
                    <a:ext uri="{9D8B030D-6E8A-4147-A177-3AD203B41FA5}">
                      <a16:colId xmlns:a16="http://schemas.microsoft.com/office/drawing/2014/main" val="4235241864"/>
                    </a:ext>
                  </a:extLst>
                </a:gridCol>
                <a:gridCol w="466344">
                  <a:extLst>
                    <a:ext uri="{9D8B030D-6E8A-4147-A177-3AD203B41FA5}">
                      <a16:colId xmlns:a16="http://schemas.microsoft.com/office/drawing/2014/main" val="2138508091"/>
                    </a:ext>
                  </a:extLst>
                </a:gridCol>
                <a:gridCol w="466344">
                  <a:extLst>
                    <a:ext uri="{9D8B030D-6E8A-4147-A177-3AD203B41FA5}">
                      <a16:colId xmlns:a16="http://schemas.microsoft.com/office/drawing/2014/main" val="883868393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769553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03878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2534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051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DF3FF8-E9D1-40CE-A898-6A1DE5CC367E}"/>
              </a:ext>
            </a:extLst>
          </p:cNvPr>
          <p:cNvSpPr txBox="1"/>
          <p:nvPr/>
        </p:nvSpPr>
        <p:spPr>
          <a:xfrm>
            <a:off x="6381930" y="3792682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Citra </a:t>
            </a:r>
            <a:r>
              <a:rPr lang="en-US" sz="1000" b="1" dirty="0" err="1">
                <a:latin typeface="Montserrat" panose="00000500000000000000" pitchFamily="2" charset="0"/>
              </a:rPr>
              <a:t>Masukan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203099-8F63-43C6-A9AD-AAA0EE98DF6B}"/>
              </a:ext>
            </a:extLst>
          </p:cNvPr>
          <p:cNvCxnSpPr>
            <a:cxnSpLocks/>
          </p:cNvCxnSpPr>
          <p:nvPr/>
        </p:nvCxnSpPr>
        <p:spPr>
          <a:xfrm flipV="1">
            <a:off x="634780" y="1355598"/>
            <a:ext cx="4822565" cy="2364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A6C73B-3B19-4332-8504-81F035F057F9}"/>
              </a:ext>
            </a:extLst>
          </p:cNvPr>
          <p:cNvCxnSpPr>
            <a:cxnSpLocks/>
          </p:cNvCxnSpPr>
          <p:nvPr/>
        </p:nvCxnSpPr>
        <p:spPr>
          <a:xfrm flipV="1">
            <a:off x="4479648" y="2380443"/>
            <a:ext cx="977697" cy="2543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378A66D-A846-44E3-9F9C-14BF7DA6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1" y="3047051"/>
            <a:ext cx="4945505" cy="16920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FC0000-C3C1-40A0-B51E-9028EFBD94D7}"/>
              </a:ext>
            </a:extLst>
          </p:cNvPr>
          <p:cNvSpPr txBox="1"/>
          <p:nvPr/>
        </p:nvSpPr>
        <p:spPr>
          <a:xfrm>
            <a:off x="1168827" y="4700328"/>
            <a:ext cx="277166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Operasi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Konvolusi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2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9DD5B-1819-4F03-B181-278892B6A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B5895-574C-4ABE-B24C-D33FFC9D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</a:t>
            </a:r>
            <a:r>
              <a:rPr lang="en-US" dirty="0" err="1"/>
              <a:t>ReLu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F51BE4-A6FB-4DE2-AE73-A0007BD0D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41114"/>
              </p:ext>
            </p:extLst>
          </p:nvPr>
        </p:nvGraphicFramePr>
        <p:xfrm>
          <a:off x="758945" y="2073514"/>
          <a:ext cx="2286000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52418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850809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038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25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CA846F-8E08-4EB1-AA69-842F697DEB09}"/>
              </a:ext>
            </a:extLst>
          </p:cNvPr>
          <p:cNvSpPr txBox="1"/>
          <p:nvPr/>
        </p:nvSpPr>
        <p:spPr>
          <a:xfrm>
            <a:off x="1194326" y="1754676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Feature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BC811-EF9D-4EEF-97CD-6D5B1F92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88" y="2000897"/>
            <a:ext cx="2107056" cy="130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116DB-4F02-4E43-8238-0B8815584894}"/>
              </a:ext>
            </a:extLst>
          </p:cNvPr>
          <p:cNvSpPr txBox="1"/>
          <p:nvPr/>
        </p:nvSpPr>
        <p:spPr>
          <a:xfrm>
            <a:off x="3765112" y="1754675"/>
            <a:ext cx="1631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Fungsi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Aktivasi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ReLU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503DD236-E715-45DD-91AB-F81054E3B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44042"/>
              </p:ext>
            </p:extLst>
          </p:nvPr>
        </p:nvGraphicFramePr>
        <p:xfrm>
          <a:off x="6120874" y="2073514"/>
          <a:ext cx="2286000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52418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850809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038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253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D88790-9139-472E-A52B-EA3CDA6AF581}"/>
              </a:ext>
            </a:extLst>
          </p:cNvPr>
          <p:cNvSpPr txBox="1"/>
          <p:nvPr/>
        </p:nvSpPr>
        <p:spPr>
          <a:xfrm>
            <a:off x="6096832" y="1620064"/>
            <a:ext cx="230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Feature Map Hasil </a:t>
            </a:r>
            <a:r>
              <a:rPr lang="en-US" sz="1000" b="1" dirty="0" err="1">
                <a:latin typeface="Montserrat" panose="00000500000000000000" pitchFamily="2" charset="0"/>
              </a:rPr>
              <a:t>Fungsi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Aktivasi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ReLu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775B16-4B00-48FE-A099-E22824D3B722}"/>
              </a:ext>
            </a:extLst>
          </p:cNvPr>
          <p:cNvCxnSpPr>
            <a:cxnSpLocks/>
          </p:cNvCxnSpPr>
          <p:nvPr/>
        </p:nvCxnSpPr>
        <p:spPr>
          <a:xfrm>
            <a:off x="3127248" y="2806446"/>
            <a:ext cx="369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17AF1-94D2-47B0-94FA-E7BB5C80B4C3}"/>
              </a:ext>
            </a:extLst>
          </p:cNvPr>
          <p:cNvCxnSpPr>
            <a:cxnSpLocks/>
          </p:cNvCxnSpPr>
          <p:nvPr/>
        </p:nvCxnSpPr>
        <p:spPr>
          <a:xfrm>
            <a:off x="5634444" y="2806446"/>
            <a:ext cx="369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7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7A23F-FED9-4DCF-876E-C0CC3C21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CA5C91-3A5B-4552-8D53-825DF98E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Pooling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78342A-B29D-4ECB-927C-7FD7F0FA3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407825"/>
              </p:ext>
            </p:extLst>
          </p:nvPr>
        </p:nvGraphicFramePr>
        <p:xfrm>
          <a:off x="798569" y="2165731"/>
          <a:ext cx="2286000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52418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3850809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29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93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97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63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85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Montserrat" panose="00000500000000000000" pitchFamily="2" charset="0"/>
                        </a:rPr>
                        <a:t>106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42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8038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58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79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0253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5E9B71D-4AF6-4BA2-95C8-F256417498D3}"/>
              </a:ext>
            </a:extLst>
          </p:cNvPr>
          <p:cNvSpPr txBox="1"/>
          <p:nvPr/>
        </p:nvSpPr>
        <p:spPr>
          <a:xfrm>
            <a:off x="4310924" y="1795585"/>
            <a:ext cx="1412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Max Pooling 2x2</a:t>
            </a:r>
            <a:br>
              <a:rPr lang="en-US" sz="1000" b="1" dirty="0">
                <a:latin typeface="Montserrat" panose="00000500000000000000" pitchFamily="2" charset="0"/>
              </a:rPr>
            </a:br>
            <a:r>
              <a:rPr lang="en-US" sz="1000" b="1" dirty="0">
                <a:latin typeface="Montserrat" panose="00000500000000000000" pitchFamily="2" charset="0"/>
              </a:rPr>
              <a:t>(stride = 2)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797C40-86BB-4A12-8987-D3C01B8C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11" y="2284526"/>
            <a:ext cx="2390702" cy="9018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A9AEB3-EE3B-4D16-9F7C-745476011C6A}"/>
              </a:ext>
            </a:extLst>
          </p:cNvPr>
          <p:cNvSpPr txBox="1"/>
          <p:nvPr/>
        </p:nvSpPr>
        <p:spPr>
          <a:xfrm>
            <a:off x="1233950" y="1856544"/>
            <a:ext cx="1415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Feature Map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700736-4AA2-4915-AB1B-336E52760CB7}"/>
              </a:ext>
            </a:extLst>
          </p:cNvPr>
          <p:cNvCxnSpPr>
            <a:cxnSpLocks/>
          </p:cNvCxnSpPr>
          <p:nvPr/>
        </p:nvCxnSpPr>
        <p:spPr>
          <a:xfrm>
            <a:off x="3197376" y="2806446"/>
            <a:ext cx="5577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CC5B94A-CEDC-4128-8B70-2A25312E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18960"/>
              </p:ext>
            </p:extLst>
          </p:nvPr>
        </p:nvGraphicFramePr>
        <p:xfrm>
          <a:off x="7011848" y="2326386"/>
          <a:ext cx="1371600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826F72-F5C8-4785-974C-7F3322D1885E}"/>
              </a:ext>
            </a:extLst>
          </p:cNvPr>
          <p:cNvCxnSpPr>
            <a:cxnSpLocks/>
          </p:cNvCxnSpPr>
          <p:nvPr/>
        </p:nvCxnSpPr>
        <p:spPr>
          <a:xfrm>
            <a:off x="6309881" y="2806446"/>
            <a:ext cx="5577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0BA972-EB96-4EA1-804F-FF3E5A8CE3EF}"/>
              </a:ext>
            </a:extLst>
          </p:cNvPr>
          <p:cNvSpPr txBox="1"/>
          <p:nvPr/>
        </p:nvSpPr>
        <p:spPr>
          <a:xfrm>
            <a:off x="6971308" y="1856544"/>
            <a:ext cx="1412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Keluaran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60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7A23F-FED9-4DCF-876E-C0CC3C21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49935"/>
            <a:ext cx="7717500" cy="341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CA5C91-3A5B-4552-8D53-825DF98E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Dropout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BA4FFE-9E46-435C-B675-9A39CC5CF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76931"/>
              </p:ext>
            </p:extLst>
          </p:nvPr>
        </p:nvGraphicFramePr>
        <p:xfrm>
          <a:off x="1846588" y="2345052"/>
          <a:ext cx="823638" cy="1378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38">
                  <a:extLst>
                    <a:ext uri="{9D8B030D-6E8A-4147-A177-3AD203B41FA5}">
                      <a16:colId xmlns:a16="http://schemas.microsoft.com/office/drawing/2014/main" val="3215212419"/>
                    </a:ext>
                  </a:extLst>
                </a:gridCol>
              </a:tblGrid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0.372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291776"/>
                  </a:ext>
                </a:extLst>
              </a:tr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0.296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595008"/>
                  </a:ext>
                </a:extLst>
              </a:tr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0.6372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005631"/>
                  </a:ext>
                </a:extLst>
              </a:tr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0.861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514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C18BD5-BF26-4613-B8EF-93AF8038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41" y="2217145"/>
            <a:ext cx="1964219" cy="1642802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53D5E990-7B02-46E1-B4F0-E0FF8C55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74631"/>
              </p:ext>
            </p:extLst>
          </p:nvPr>
        </p:nvGraphicFramePr>
        <p:xfrm>
          <a:off x="6384935" y="2345052"/>
          <a:ext cx="823638" cy="1378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38">
                  <a:extLst>
                    <a:ext uri="{9D8B030D-6E8A-4147-A177-3AD203B41FA5}">
                      <a16:colId xmlns:a16="http://schemas.microsoft.com/office/drawing/2014/main" val="3215212419"/>
                    </a:ext>
                  </a:extLst>
                </a:gridCol>
              </a:tblGrid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0.744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291776"/>
                  </a:ext>
                </a:extLst>
              </a:tr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0.592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595008"/>
                  </a:ext>
                </a:extLst>
              </a:tr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005631"/>
                  </a:ext>
                </a:extLst>
              </a:tr>
              <a:tr h="34463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lang="en-US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514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E0608E9-CF09-4754-B7EA-75037D012996}"/>
              </a:ext>
            </a:extLst>
          </p:cNvPr>
          <p:cNvSpPr txBox="1"/>
          <p:nvPr/>
        </p:nvSpPr>
        <p:spPr>
          <a:xfrm>
            <a:off x="1550788" y="1944942"/>
            <a:ext cx="141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Inisialisasi</a:t>
            </a:r>
            <a:r>
              <a:rPr lang="en-US" sz="1000" b="1" dirty="0">
                <a:latin typeface="Montserrat" panose="00000500000000000000" pitchFamily="2" charset="0"/>
              </a:rPr>
              <a:t> Random Number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A1804-1FD6-4756-95B6-0C38C589627F}"/>
              </a:ext>
            </a:extLst>
          </p:cNvPr>
          <p:cNvSpPr txBox="1"/>
          <p:nvPr/>
        </p:nvSpPr>
        <p:spPr>
          <a:xfrm>
            <a:off x="3601319" y="1944942"/>
            <a:ext cx="17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Dropout </a:t>
            </a:r>
          </a:p>
          <a:p>
            <a:pPr algn="ctr"/>
            <a:r>
              <a:rPr lang="en-US" sz="1000" b="1" dirty="0">
                <a:latin typeface="Montserrat" panose="00000500000000000000" pitchFamily="2" charset="0"/>
              </a:rPr>
              <a:t>(p = 0.5)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63AA1-D77E-41E9-9DD4-DB8BAA0114D1}"/>
              </a:ext>
            </a:extLst>
          </p:cNvPr>
          <p:cNvSpPr txBox="1"/>
          <p:nvPr/>
        </p:nvSpPr>
        <p:spPr>
          <a:xfrm>
            <a:off x="5903623" y="2021886"/>
            <a:ext cx="1786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Keluaran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6FC9BE-ECDA-453D-B4F2-61AE0407AF01}"/>
              </a:ext>
            </a:extLst>
          </p:cNvPr>
          <p:cNvCxnSpPr>
            <a:cxnSpLocks/>
          </p:cNvCxnSpPr>
          <p:nvPr/>
        </p:nvCxnSpPr>
        <p:spPr>
          <a:xfrm>
            <a:off x="2831235" y="3122930"/>
            <a:ext cx="6857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AE13A3-71A8-4FED-8795-E6303FAC4A83}"/>
              </a:ext>
            </a:extLst>
          </p:cNvPr>
          <p:cNvCxnSpPr>
            <a:cxnSpLocks/>
          </p:cNvCxnSpPr>
          <p:nvPr/>
        </p:nvCxnSpPr>
        <p:spPr>
          <a:xfrm>
            <a:off x="5580613" y="3122930"/>
            <a:ext cx="6857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3CC20C-821C-4B10-856A-EC220F472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EBBD8E-EC8A-47C5-9393-B7D3A5A0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Flatten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EBD85D-D778-47FC-8C17-B290625E8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58194"/>
              </p:ext>
            </p:extLst>
          </p:nvPr>
        </p:nvGraphicFramePr>
        <p:xfrm>
          <a:off x="1217835" y="2359514"/>
          <a:ext cx="1371600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62228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30425337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5EE92A-B046-4421-8634-39BE228ACDF8}"/>
              </a:ext>
            </a:extLst>
          </p:cNvPr>
          <p:cNvCxnSpPr>
            <a:cxnSpLocks/>
          </p:cNvCxnSpPr>
          <p:nvPr/>
        </p:nvCxnSpPr>
        <p:spPr>
          <a:xfrm>
            <a:off x="2798323" y="2840209"/>
            <a:ext cx="12527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D566D8-62FC-4336-ABA2-E80C8D341B54}"/>
              </a:ext>
            </a:extLst>
          </p:cNvPr>
          <p:cNvSpPr txBox="1"/>
          <p:nvPr/>
        </p:nvSpPr>
        <p:spPr>
          <a:xfrm>
            <a:off x="2817380" y="2550649"/>
            <a:ext cx="1233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Flatten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F7F503-A229-4968-BBE0-2EDACCA2D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505205"/>
              </p:ext>
            </p:extLst>
          </p:nvPr>
        </p:nvGraphicFramePr>
        <p:xfrm>
          <a:off x="4278972" y="1356690"/>
          <a:ext cx="457200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3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4965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670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22945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3072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771696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278716-ACDA-4E75-B725-7EF1E79BBE88}"/>
              </a:ext>
            </a:extLst>
          </p:cNvPr>
          <p:cNvCxnSpPr>
            <a:cxnSpLocks/>
          </p:cNvCxnSpPr>
          <p:nvPr/>
        </p:nvCxnSpPr>
        <p:spPr>
          <a:xfrm>
            <a:off x="4926772" y="2839574"/>
            <a:ext cx="12527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944F3AF-70AD-4AFE-9B4F-7DEBB5D8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4207"/>
              </p:ext>
            </p:extLst>
          </p:nvPr>
        </p:nvGraphicFramePr>
        <p:xfrm>
          <a:off x="6370076" y="1356690"/>
          <a:ext cx="457200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3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4965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670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22945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3072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771696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AE0B131E-F6EC-4310-BFAC-22317990CC30}"/>
              </a:ext>
            </a:extLst>
          </p:cNvPr>
          <p:cNvSpPr/>
          <p:nvPr/>
        </p:nvSpPr>
        <p:spPr>
          <a:xfrm>
            <a:off x="7456140" y="1528444"/>
            <a:ext cx="335280" cy="3352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77781F-9ED3-4207-AC6F-90C62DE6C7BF}"/>
              </a:ext>
            </a:extLst>
          </p:cNvPr>
          <p:cNvSpPr/>
          <p:nvPr/>
        </p:nvSpPr>
        <p:spPr>
          <a:xfrm>
            <a:off x="7456140" y="2059451"/>
            <a:ext cx="335280" cy="3352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3EFEED-B830-4592-B2D8-8D2E8C2D81B0}"/>
              </a:ext>
            </a:extLst>
          </p:cNvPr>
          <p:cNvSpPr/>
          <p:nvPr/>
        </p:nvSpPr>
        <p:spPr>
          <a:xfrm>
            <a:off x="7456140" y="2610299"/>
            <a:ext cx="335280" cy="3352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FEC4B9-DA9D-499B-954E-3BEE927CF9A4}"/>
              </a:ext>
            </a:extLst>
          </p:cNvPr>
          <p:cNvSpPr/>
          <p:nvPr/>
        </p:nvSpPr>
        <p:spPr>
          <a:xfrm>
            <a:off x="7456140" y="3176123"/>
            <a:ext cx="335280" cy="3352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17690B-3848-41A0-9F9F-E65DC658C017}"/>
              </a:ext>
            </a:extLst>
          </p:cNvPr>
          <p:cNvSpPr/>
          <p:nvPr/>
        </p:nvSpPr>
        <p:spPr>
          <a:xfrm>
            <a:off x="7467029" y="3724788"/>
            <a:ext cx="335280" cy="3352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FEAEF-7AD3-4C66-824D-8C9B7D06A223}"/>
              </a:ext>
            </a:extLst>
          </p:cNvPr>
          <p:cNvCxnSpPr>
            <a:cxnSpLocks/>
          </p:cNvCxnSpPr>
          <p:nvPr/>
        </p:nvCxnSpPr>
        <p:spPr>
          <a:xfrm>
            <a:off x="6830803" y="1533380"/>
            <a:ext cx="625337" cy="16764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E7C2BA-E97F-4A80-8B0F-B0EF62DF32ED}"/>
              </a:ext>
            </a:extLst>
          </p:cNvPr>
          <p:cNvSpPr txBox="1"/>
          <p:nvPr/>
        </p:nvSpPr>
        <p:spPr>
          <a:xfrm>
            <a:off x="4926772" y="2575033"/>
            <a:ext cx="12336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Montserrat" panose="00000500000000000000" pitchFamily="2" charset="0"/>
              </a:rPr>
              <a:t>Fully Connected Layer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5BD93-56F0-4900-BD94-B44149D73119}"/>
              </a:ext>
            </a:extLst>
          </p:cNvPr>
          <p:cNvCxnSpPr/>
          <p:nvPr/>
        </p:nvCxnSpPr>
        <p:spPr>
          <a:xfrm flipV="1">
            <a:off x="6827276" y="1701020"/>
            <a:ext cx="628864" cy="16764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A9F643-8FE0-48A4-A434-4D7D31DB437D}"/>
              </a:ext>
            </a:extLst>
          </p:cNvPr>
          <p:cNvCxnSpPr>
            <a:cxnSpLocks/>
          </p:cNvCxnSpPr>
          <p:nvPr/>
        </p:nvCxnSpPr>
        <p:spPr>
          <a:xfrm flipV="1">
            <a:off x="6827276" y="1701020"/>
            <a:ext cx="628864" cy="469755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5510E4-99A4-41D5-860C-A8F7FD78010D}"/>
              </a:ext>
            </a:extLst>
          </p:cNvPr>
          <p:cNvCxnSpPr>
            <a:cxnSpLocks/>
          </p:cNvCxnSpPr>
          <p:nvPr/>
        </p:nvCxnSpPr>
        <p:spPr>
          <a:xfrm flipV="1">
            <a:off x="6827276" y="1701020"/>
            <a:ext cx="628864" cy="794915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789858-CFF9-4772-BCC2-96023840B58D}"/>
              </a:ext>
            </a:extLst>
          </p:cNvPr>
          <p:cNvCxnSpPr>
            <a:cxnSpLocks/>
          </p:cNvCxnSpPr>
          <p:nvPr/>
        </p:nvCxnSpPr>
        <p:spPr>
          <a:xfrm flipV="1">
            <a:off x="6827276" y="1701020"/>
            <a:ext cx="628864" cy="1100786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E7318D-85B6-4674-81EA-060BF99BCD1C}"/>
              </a:ext>
            </a:extLst>
          </p:cNvPr>
          <p:cNvCxnSpPr>
            <a:cxnSpLocks/>
          </p:cNvCxnSpPr>
          <p:nvPr/>
        </p:nvCxnSpPr>
        <p:spPr>
          <a:xfrm flipV="1">
            <a:off x="6827276" y="1701020"/>
            <a:ext cx="628864" cy="1480039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494A9-F08D-43DC-9719-04AAE614BCCA}"/>
              </a:ext>
            </a:extLst>
          </p:cNvPr>
          <p:cNvCxnSpPr/>
          <p:nvPr/>
        </p:nvCxnSpPr>
        <p:spPr>
          <a:xfrm flipV="1">
            <a:off x="6827276" y="1701020"/>
            <a:ext cx="628864" cy="1709131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BDDECC-7E13-43A0-9FA1-CAE4BB270AF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827276" y="1696084"/>
            <a:ext cx="628864" cy="202870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A8BB53-F242-4B12-85CB-F43F0ABE69B1}"/>
              </a:ext>
            </a:extLst>
          </p:cNvPr>
          <p:cNvCxnSpPr/>
          <p:nvPr/>
        </p:nvCxnSpPr>
        <p:spPr>
          <a:xfrm flipV="1">
            <a:off x="6827276" y="1701020"/>
            <a:ext cx="628864" cy="236398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C22DA-9BB7-4FA9-B8C8-DE34F52640B5}"/>
              </a:ext>
            </a:extLst>
          </p:cNvPr>
          <p:cNvCxnSpPr>
            <a:endCxn id="18" idx="2"/>
          </p:cNvCxnSpPr>
          <p:nvPr/>
        </p:nvCxnSpPr>
        <p:spPr>
          <a:xfrm>
            <a:off x="6827276" y="1528444"/>
            <a:ext cx="628864" cy="69864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0DBD09-1A1F-4A5B-AB9E-8A04C5A93D4E}"/>
              </a:ext>
            </a:extLst>
          </p:cNvPr>
          <p:cNvCxnSpPr>
            <a:endCxn id="18" idx="2"/>
          </p:cNvCxnSpPr>
          <p:nvPr/>
        </p:nvCxnSpPr>
        <p:spPr>
          <a:xfrm>
            <a:off x="6827276" y="1863724"/>
            <a:ext cx="628864" cy="36336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87072E-3BD4-4629-BB6A-79DF23F26BC8}"/>
              </a:ext>
            </a:extLst>
          </p:cNvPr>
          <p:cNvCxnSpPr/>
          <p:nvPr/>
        </p:nvCxnSpPr>
        <p:spPr>
          <a:xfrm>
            <a:off x="6827276" y="2170775"/>
            <a:ext cx="628864" cy="563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A55861-B28F-431A-B3C2-50E30FB218C9}"/>
              </a:ext>
            </a:extLst>
          </p:cNvPr>
          <p:cNvCxnSpPr/>
          <p:nvPr/>
        </p:nvCxnSpPr>
        <p:spPr>
          <a:xfrm flipV="1">
            <a:off x="6827276" y="2227091"/>
            <a:ext cx="628864" cy="26884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39998A-0026-4D04-B6FD-18ADA9BC0867}"/>
              </a:ext>
            </a:extLst>
          </p:cNvPr>
          <p:cNvCxnSpPr>
            <a:endCxn id="18" idx="2"/>
          </p:cNvCxnSpPr>
          <p:nvPr/>
        </p:nvCxnSpPr>
        <p:spPr>
          <a:xfrm flipV="1">
            <a:off x="6827276" y="2227091"/>
            <a:ext cx="628864" cy="5697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FCCBD7-E547-4447-ACC6-72D14BB0D95F}"/>
              </a:ext>
            </a:extLst>
          </p:cNvPr>
          <p:cNvCxnSpPr>
            <a:endCxn id="18" idx="2"/>
          </p:cNvCxnSpPr>
          <p:nvPr/>
        </p:nvCxnSpPr>
        <p:spPr>
          <a:xfrm flipV="1">
            <a:off x="6827276" y="2227091"/>
            <a:ext cx="628864" cy="9490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64D73-47B4-48C6-BB49-9E6B639353E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827276" y="2227091"/>
            <a:ext cx="628864" cy="118306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CA2004-1C8D-4C4F-B66A-0D7466BFEC8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827276" y="2227091"/>
            <a:ext cx="628864" cy="149769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46F85B-C521-4170-A5E4-16FB41B21B70}"/>
              </a:ext>
            </a:extLst>
          </p:cNvPr>
          <p:cNvCxnSpPr>
            <a:endCxn id="18" idx="2"/>
          </p:cNvCxnSpPr>
          <p:nvPr/>
        </p:nvCxnSpPr>
        <p:spPr>
          <a:xfrm flipV="1">
            <a:off x="6827276" y="2227091"/>
            <a:ext cx="628864" cy="18329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BD6AE0-7FBC-4C1E-AE2A-27EFC5A95588}"/>
              </a:ext>
            </a:extLst>
          </p:cNvPr>
          <p:cNvCxnSpPr>
            <a:endCxn id="19" idx="2"/>
          </p:cNvCxnSpPr>
          <p:nvPr/>
        </p:nvCxnSpPr>
        <p:spPr>
          <a:xfrm>
            <a:off x="6827276" y="1528444"/>
            <a:ext cx="628864" cy="12494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FC3DE1-EFBA-4FEC-90F8-2A3D33B2D8BF}"/>
              </a:ext>
            </a:extLst>
          </p:cNvPr>
          <p:cNvCxnSpPr>
            <a:endCxn id="19" idx="2"/>
          </p:cNvCxnSpPr>
          <p:nvPr/>
        </p:nvCxnSpPr>
        <p:spPr>
          <a:xfrm>
            <a:off x="6827276" y="1863724"/>
            <a:ext cx="628864" cy="91421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C85B62-DA58-4496-8BDA-6607747BD4D2}"/>
              </a:ext>
            </a:extLst>
          </p:cNvPr>
          <p:cNvCxnSpPr/>
          <p:nvPr/>
        </p:nvCxnSpPr>
        <p:spPr>
          <a:xfrm>
            <a:off x="6827276" y="2170775"/>
            <a:ext cx="628864" cy="6043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6BA186-EBC7-4ED7-B386-6D7CC0AF4232}"/>
              </a:ext>
            </a:extLst>
          </p:cNvPr>
          <p:cNvCxnSpPr>
            <a:endCxn id="19" idx="2"/>
          </p:cNvCxnSpPr>
          <p:nvPr/>
        </p:nvCxnSpPr>
        <p:spPr>
          <a:xfrm>
            <a:off x="6827276" y="2490999"/>
            <a:ext cx="628864" cy="2869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0D3B31-BB48-400C-891F-FA5EAD90DBEB}"/>
              </a:ext>
            </a:extLst>
          </p:cNvPr>
          <p:cNvCxnSpPr>
            <a:endCxn id="19" idx="2"/>
          </p:cNvCxnSpPr>
          <p:nvPr/>
        </p:nvCxnSpPr>
        <p:spPr>
          <a:xfrm flipV="1">
            <a:off x="6827276" y="2777939"/>
            <a:ext cx="628864" cy="1893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45BBD1-86F9-4746-AF68-09E36A595C1C}"/>
              </a:ext>
            </a:extLst>
          </p:cNvPr>
          <p:cNvCxnSpPr/>
          <p:nvPr/>
        </p:nvCxnSpPr>
        <p:spPr>
          <a:xfrm flipV="1">
            <a:off x="6827276" y="2775088"/>
            <a:ext cx="628864" cy="3635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4911E4-826B-4805-B7D0-2F314E112303}"/>
              </a:ext>
            </a:extLst>
          </p:cNvPr>
          <p:cNvCxnSpPr>
            <a:endCxn id="19" idx="2"/>
          </p:cNvCxnSpPr>
          <p:nvPr/>
        </p:nvCxnSpPr>
        <p:spPr>
          <a:xfrm flipV="1">
            <a:off x="6827276" y="2777939"/>
            <a:ext cx="628864" cy="6322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8FA8FD-CBD3-42AC-ACC1-CBAF8552FB23}"/>
              </a:ext>
            </a:extLst>
          </p:cNvPr>
          <p:cNvCxnSpPr>
            <a:endCxn id="19" idx="2"/>
          </p:cNvCxnSpPr>
          <p:nvPr/>
        </p:nvCxnSpPr>
        <p:spPr>
          <a:xfrm flipV="1">
            <a:off x="6827276" y="2777939"/>
            <a:ext cx="628864" cy="94684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12F678E-77D4-4350-BFA4-B0D2D11756F7}"/>
              </a:ext>
            </a:extLst>
          </p:cNvPr>
          <p:cNvCxnSpPr>
            <a:endCxn id="19" idx="2"/>
          </p:cNvCxnSpPr>
          <p:nvPr/>
        </p:nvCxnSpPr>
        <p:spPr>
          <a:xfrm flipV="1">
            <a:off x="6827276" y="2777939"/>
            <a:ext cx="628864" cy="12821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08B434-C711-46B8-B8BA-5CA516F2D73B}"/>
              </a:ext>
            </a:extLst>
          </p:cNvPr>
          <p:cNvCxnSpPr>
            <a:endCxn id="20" idx="2"/>
          </p:cNvCxnSpPr>
          <p:nvPr/>
        </p:nvCxnSpPr>
        <p:spPr>
          <a:xfrm>
            <a:off x="6827276" y="1528444"/>
            <a:ext cx="628864" cy="18153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04E097-A052-42E5-8E8E-6E8638D586DC}"/>
              </a:ext>
            </a:extLst>
          </p:cNvPr>
          <p:cNvCxnSpPr>
            <a:endCxn id="20" idx="2"/>
          </p:cNvCxnSpPr>
          <p:nvPr/>
        </p:nvCxnSpPr>
        <p:spPr>
          <a:xfrm>
            <a:off x="6827276" y="1863724"/>
            <a:ext cx="628864" cy="1480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1FB3F4B-E297-4893-A1A6-8241C218BB84}"/>
              </a:ext>
            </a:extLst>
          </p:cNvPr>
          <p:cNvCxnSpPr>
            <a:endCxn id="20" idx="2"/>
          </p:cNvCxnSpPr>
          <p:nvPr/>
        </p:nvCxnSpPr>
        <p:spPr>
          <a:xfrm>
            <a:off x="6827276" y="2170775"/>
            <a:ext cx="628864" cy="11729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BED55D-ACDA-424E-A252-E6E97F092634}"/>
              </a:ext>
            </a:extLst>
          </p:cNvPr>
          <p:cNvCxnSpPr>
            <a:endCxn id="20" idx="2"/>
          </p:cNvCxnSpPr>
          <p:nvPr/>
        </p:nvCxnSpPr>
        <p:spPr>
          <a:xfrm>
            <a:off x="6827276" y="2490999"/>
            <a:ext cx="628864" cy="8527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006449D-0445-473F-8CA8-100E4FD66666}"/>
              </a:ext>
            </a:extLst>
          </p:cNvPr>
          <p:cNvCxnSpPr>
            <a:endCxn id="20" idx="2"/>
          </p:cNvCxnSpPr>
          <p:nvPr/>
        </p:nvCxnSpPr>
        <p:spPr>
          <a:xfrm>
            <a:off x="6827276" y="2775088"/>
            <a:ext cx="628864" cy="5686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D1A947-904B-48F9-B42E-DF7A417AF94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827276" y="3176123"/>
            <a:ext cx="628864" cy="1676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3B3C0FC-2016-4FF4-B041-D18455F8D1F5}"/>
              </a:ext>
            </a:extLst>
          </p:cNvPr>
          <p:cNvCxnSpPr>
            <a:endCxn id="20" idx="2"/>
          </p:cNvCxnSpPr>
          <p:nvPr/>
        </p:nvCxnSpPr>
        <p:spPr>
          <a:xfrm flipV="1">
            <a:off x="6827276" y="3343763"/>
            <a:ext cx="628864" cy="66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814E17-6F02-45CC-8C4B-DAAFD74D1ACA}"/>
              </a:ext>
            </a:extLst>
          </p:cNvPr>
          <p:cNvCxnSpPr>
            <a:endCxn id="20" idx="2"/>
          </p:cNvCxnSpPr>
          <p:nvPr/>
        </p:nvCxnSpPr>
        <p:spPr>
          <a:xfrm flipV="1">
            <a:off x="6827276" y="3343763"/>
            <a:ext cx="628864" cy="3810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7166554-BB4F-428D-9715-57CB90ECEE8C}"/>
              </a:ext>
            </a:extLst>
          </p:cNvPr>
          <p:cNvCxnSpPr>
            <a:endCxn id="20" idx="2"/>
          </p:cNvCxnSpPr>
          <p:nvPr/>
        </p:nvCxnSpPr>
        <p:spPr>
          <a:xfrm flipV="1">
            <a:off x="6827276" y="3343763"/>
            <a:ext cx="628864" cy="71630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C4968A-14F7-491B-AD54-C30BA7B2E95C}"/>
              </a:ext>
            </a:extLst>
          </p:cNvPr>
          <p:cNvCxnSpPr>
            <a:endCxn id="21" idx="2"/>
          </p:cNvCxnSpPr>
          <p:nvPr/>
        </p:nvCxnSpPr>
        <p:spPr>
          <a:xfrm>
            <a:off x="6827276" y="1528444"/>
            <a:ext cx="639753" cy="2363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E2503EB-5FA4-4BED-AE45-74E586A7799C}"/>
              </a:ext>
            </a:extLst>
          </p:cNvPr>
          <p:cNvCxnSpPr>
            <a:endCxn id="21" idx="2"/>
          </p:cNvCxnSpPr>
          <p:nvPr/>
        </p:nvCxnSpPr>
        <p:spPr>
          <a:xfrm>
            <a:off x="6827276" y="1863724"/>
            <a:ext cx="639753" cy="20287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78E0C6B-2C2E-4FC9-90CB-97810B36E262}"/>
              </a:ext>
            </a:extLst>
          </p:cNvPr>
          <p:cNvCxnSpPr>
            <a:endCxn id="21" idx="2"/>
          </p:cNvCxnSpPr>
          <p:nvPr/>
        </p:nvCxnSpPr>
        <p:spPr>
          <a:xfrm>
            <a:off x="6827276" y="2170775"/>
            <a:ext cx="639753" cy="17216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957B488-1E0E-47CD-A3A8-4D40ABB24DB0}"/>
              </a:ext>
            </a:extLst>
          </p:cNvPr>
          <p:cNvCxnSpPr>
            <a:endCxn id="21" idx="2"/>
          </p:cNvCxnSpPr>
          <p:nvPr/>
        </p:nvCxnSpPr>
        <p:spPr>
          <a:xfrm>
            <a:off x="6827276" y="2490999"/>
            <a:ext cx="639753" cy="14014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C7641A2-2314-4F1E-B2E4-488F1242DBFF}"/>
              </a:ext>
            </a:extLst>
          </p:cNvPr>
          <p:cNvCxnSpPr>
            <a:endCxn id="21" idx="2"/>
          </p:cNvCxnSpPr>
          <p:nvPr/>
        </p:nvCxnSpPr>
        <p:spPr>
          <a:xfrm>
            <a:off x="6827276" y="2796870"/>
            <a:ext cx="639753" cy="109555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04A5E5D-DC4B-4FDC-8F1C-24DE02D463C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827276" y="3138659"/>
            <a:ext cx="639753" cy="75376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7B57D7B-F1C3-460B-9C6B-C0BC97F1C7E1}"/>
              </a:ext>
            </a:extLst>
          </p:cNvPr>
          <p:cNvCxnSpPr>
            <a:endCxn id="21" idx="2"/>
          </p:cNvCxnSpPr>
          <p:nvPr/>
        </p:nvCxnSpPr>
        <p:spPr>
          <a:xfrm>
            <a:off x="6827276" y="3410151"/>
            <a:ext cx="639753" cy="4822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9ABD02-8CCD-4CBF-A6F4-8A4CE820660C}"/>
              </a:ext>
            </a:extLst>
          </p:cNvPr>
          <p:cNvCxnSpPr>
            <a:endCxn id="21" idx="2"/>
          </p:cNvCxnSpPr>
          <p:nvPr/>
        </p:nvCxnSpPr>
        <p:spPr>
          <a:xfrm>
            <a:off x="6827276" y="3724788"/>
            <a:ext cx="639753" cy="1676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D3E21D5-B64F-467D-B130-F44CEE49793E}"/>
              </a:ext>
            </a:extLst>
          </p:cNvPr>
          <p:cNvCxnSpPr>
            <a:endCxn id="21" idx="2"/>
          </p:cNvCxnSpPr>
          <p:nvPr/>
        </p:nvCxnSpPr>
        <p:spPr>
          <a:xfrm flipV="1">
            <a:off x="6827276" y="3892428"/>
            <a:ext cx="639753" cy="1676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800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EBBD8E-EC8A-47C5-9393-B7D3A5A0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99548"/>
            <a:ext cx="7717500" cy="572700"/>
          </a:xfrm>
        </p:spPr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Dense Layer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4DF5B3D-4798-4F20-B561-B0AB6EF7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39002"/>
              </p:ext>
            </p:extLst>
          </p:nvPr>
        </p:nvGraphicFramePr>
        <p:xfrm>
          <a:off x="2625505" y="1522176"/>
          <a:ext cx="729937" cy="2535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937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5071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5071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5071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5071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3544"/>
                  </a:ext>
                </a:extLst>
              </a:tr>
              <a:tr h="5071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49652"/>
                  </a:ext>
                </a:extLst>
              </a:tr>
            </a:tbl>
          </a:graphicData>
        </a:graphic>
      </p:graphicFrame>
      <p:pic>
        <p:nvPicPr>
          <p:cNvPr id="140" name="Picture 139">
            <a:extLst>
              <a:ext uri="{FF2B5EF4-FFF2-40B4-BE49-F238E27FC236}">
                <a16:creationId xmlns:a16="http://schemas.microsoft.com/office/drawing/2014/main" id="{D23162C8-2F7F-4B35-8558-ED64A284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03" y="2198557"/>
            <a:ext cx="3958683" cy="1239587"/>
          </a:xfrm>
          <a:prstGeom prst="rect">
            <a:avLst/>
          </a:prstGeom>
        </p:spPr>
      </p:pic>
      <p:graphicFrame>
        <p:nvGraphicFramePr>
          <p:cNvPr id="155" name="Table 155">
            <a:extLst>
              <a:ext uri="{FF2B5EF4-FFF2-40B4-BE49-F238E27FC236}">
                <a16:creationId xmlns:a16="http://schemas.microsoft.com/office/drawing/2014/main" id="{445BB0CD-2436-4399-B0EE-0F3F6020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61413"/>
              </p:ext>
            </p:extLst>
          </p:nvPr>
        </p:nvGraphicFramePr>
        <p:xfrm>
          <a:off x="3938706" y="1747793"/>
          <a:ext cx="858457" cy="21684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457">
                  <a:extLst>
                    <a:ext uri="{9D8B030D-6E8A-4147-A177-3AD203B41FA5}">
                      <a16:colId xmlns:a16="http://schemas.microsoft.com/office/drawing/2014/main" val="1805633402"/>
                    </a:ext>
                  </a:extLst>
                </a:gridCol>
              </a:tblGrid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-0.04107868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31411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0.02992102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92714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0.02201463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87144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0.04467891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70955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0.03614909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19880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0.04670192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446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-0.04007071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404767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0.00056198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173374"/>
                  </a:ext>
                </a:extLst>
              </a:tr>
              <a:tr h="240943"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sym typeface="Arial"/>
                        </a:rPr>
                        <a:t>0.07777447</a:t>
                      </a:r>
                      <a:endParaRPr lang="en-US" sz="8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64207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831653B0-5E38-4EAE-B693-8F6142EE1E59}"/>
              </a:ext>
            </a:extLst>
          </p:cNvPr>
          <p:cNvSpPr txBox="1"/>
          <p:nvPr/>
        </p:nvSpPr>
        <p:spPr>
          <a:xfrm>
            <a:off x="4943831" y="1965790"/>
            <a:ext cx="2114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pada Neuron 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50BE895-7B28-4041-B791-F32B6F83D235}"/>
              </a:ext>
            </a:extLst>
          </p:cNvPr>
          <p:cNvSpPr txBox="1"/>
          <p:nvPr/>
        </p:nvSpPr>
        <p:spPr>
          <a:xfrm>
            <a:off x="3770852" y="1167291"/>
            <a:ext cx="1172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Montserrat" panose="00000500000000000000" pitchFamily="2" charset="0"/>
              </a:rPr>
              <a:t>Inisialisasi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</a:p>
          <a:p>
            <a:pPr algn="ctr"/>
            <a:r>
              <a:rPr lang="en-US" sz="1000" b="1" dirty="0">
                <a:latin typeface="Montserrat" panose="00000500000000000000" pitchFamily="2" charset="0"/>
              </a:rPr>
              <a:t>Weight Kernel Neuron 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B5EA193-DCDE-4F35-B8A6-9D892C93C932}"/>
              </a:ext>
            </a:extLst>
          </p:cNvPr>
          <p:cNvSpPr/>
          <p:nvPr/>
        </p:nvSpPr>
        <p:spPr>
          <a:xfrm>
            <a:off x="1160225" y="1754894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88030E9C-9C35-4AFC-A7BA-C97F9518E5BC}"/>
              </a:ext>
            </a:extLst>
          </p:cNvPr>
          <p:cNvSpPr/>
          <p:nvPr/>
        </p:nvSpPr>
        <p:spPr>
          <a:xfrm>
            <a:off x="1160225" y="2186365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D6246F3F-31C2-4238-9FE1-9AFD4097D2B1}"/>
              </a:ext>
            </a:extLst>
          </p:cNvPr>
          <p:cNvSpPr/>
          <p:nvPr/>
        </p:nvSpPr>
        <p:spPr>
          <a:xfrm>
            <a:off x="1160225" y="2609874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51ADE0B4-442D-401B-A600-1B20662BE504}"/>
              </a:ext>
            </a:extLst>
          </p:cNvPr>
          <p:cNvSpPr/>
          <p:nvPr/>
        </p:nvSpPr>
        <p:spPr>
          <a:xfrm>
            <a:off x="1160225" y="3072381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4C4B238-4BA3-4F53-8472-29A485DCFE32}"/>
              </a:ext>
            </a:extLst>
          </p:cNvPr>
          <p:cNvSpPr/>
          <p:nvPr/>
        </p:nvSpPr>
        <p:spPr>
          <a:xfrm>
            <a:off x="1160225" y="3503852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03D0BC29-7677-4705-88FC-BDDB091F1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14703"/>
              </p:ext>
            </p:extLst>
          </p:nvPr>
        </p:nvGraphicFramePr>
        <p:xfrm>
          <a:off x="1855284" y="1522178"/>
          <a:ext cx="336608" cy="2535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608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25357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Montserrat" panose="00000500000000000000" pitchFamily="2" charset="0"/>
                        </a:rPr>
                        <a:t>Softmax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vert="wordArtVert"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49FB5F04-307F-4F9B-8236-641B3EAFCFD9}"/>
              </a:ext>
            </a:extLst>
          </p:cNvPr>
          <p:cNvSpPr txBox="1"/>
          <p:nvPr/>
        </p:nvSpPr>
        <p:spPr>
          <a:xfrm>
            <a:off x="102480" y="4101923"/>
            <a:ext cx="81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Montserrat" panose="00000500000000000000" pitchFamily="2" charset="0"/>
              </a:rPr>
              <a:t>Input </a:t>
            </a:r>
          </a:p>
          <a:p>
            <a:pPr algn="ctr"/>
            <a:r>
              <a:rPr lang="en-US" sz="800" b="1" dirty="0">
                <a:latin typeface="Montserrat" panose="00000500000000000000" pitchFamily="2" charset="0"/>
              </a:rPr>
              <a:t>Layer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18220B9-EEF8-4B07-A03F-B3C6C4D81638}"/>
              </a:ext>
            </a:extLst>
          </p:cNvPr>
          <p:cNvSpPr txBox="1"/>
          <p:nvPr/>
        </p:nvSpPr>
        <p:spPr>
          <a:xfrm>
            <a:off x="883403" y="4099827"/>
            <a:ext cx="81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Montserrat" panose="00000500000000000000" pitchFamily="2" charset="0"/>
              </a:rPr>
              <a:t>Output Layer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5595650-7B23-44C4-AEAC-D9A95B1528A5}"/>
              </a:ext>
            </a:extLst>
          </p:cNvPr>
          <p:cNvSpPr txBox="1"/>
          <p:nvPr/>
        </p:nvSpPr>
        <p:spPr>
          <a:xfrm>
            <a:off x="2582928" y="4099827"/>
            <a:ext cx="815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Montserrat" panose="00000500000000000000" pitchFamily="2" charset="0"/>
              </a:rPr>
              <a:t>Prediction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ED31141-1DE3-49ED-8FDA-342219D58C08}"/>
              </a:ext>
            </a:extLst>
          </p:cNvPr>
          <p:cNvSpPr/>
          <p:nvPr/>
        </p:nvSpPr>
        <p:spPr>
          <a:xfrm>
            <a:off x="213360" y="1447800"/>
            <a:ext cx="588034" cy="2697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E576357-314D-4106-B04D-75B5990F6CBD}"/>
              </a:ext>
            </a:extLst>
          </p:cNvPr>
          <p:cNvSpPr/>
          <p:nvPr/>
        </p:nvSpPr>
        <p:spPr>
          <a:xfrm>
            <a:off x="1097280" y="1663991"/>
            <a:ext cx="381000" cy="2151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34F722F-0C15-4C0A-B955-95417405794E}"/>
              </a:ext>
            </a:extLst>
          </p:cNvPr>
          <p:cNvCxnSpPr>
            <a:stCxn id="184" idx="6"/>
          </p:cNvCxnSpPr>
          <p:nvPr/>
        </p:nvCxnSpPr>
        <p:spPr>
          <a:xfrm flipV="1">
            <a:off x="1421671" y="1875183"/>
            <a:ext cx="433613" cy="1043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455EC7E-494A-4837-810B-66E1B922D96F}"/>
              </a:ext>
            </a:extLst>
          </p:cNvPr>
          <p:cNvCxnSpPr>
            <a:stCxn id="185" idx="6"/>
          </p:cNvCxnSpPr>
          <p:nvPr/>
        </p:nvCxnSpPr>
        <p:spPr>
          <a:xfrm flipV="1">
            <a:off x="1421671" y="2305878"/>
            <a:ext cx="433613" cy="1121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4042A480-5D76-40ED-8A1A-38AF656CE941}"/>
              </a:ext>
            </a:extLst>
          </p:cNvPr>
          <p:cNvCxnSpPr>
            <a:stCxn id="186" idx="6"/>
          </p:cNvCxnSpPr>
          <p:nvPr/>
        </p:nvCxnSpPr>
        <p:spPr>
          <a:xfrm flipV="1">
            <a:off x="1421671" y="2735580"/>
            <a:ext cx="433613" cy="5017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9F8B64D-42AF-4023-ABD3-6AFC0CCC89EC}"/>
              </a:ext>
            </a:extLst>
          </p:cNvPr>
          <p:cNvCxnSpPr>
            <a:stCxn id="187" idx="6"/>
          </p:cNvCxnSpPr>
          <p:nvPr/>
        </p:nvCxnSpPr>
        <p:spPr>
          <a:xfrm>
            <a:off x="1421671" y="3203104"/>
            <a:ext cx="433613" cy="2376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F5448C86-AE82-42F3-9EE5-84BBC969E642}"/>
              </a:ext>
            </a:extLst>
          </p:cNvPr>
          <p:cNvCxnSpPr>
            <a:stCxn id="188" idx="6"/>
          </p:cNvCxnSpPr>
          <p:nvPr/>
        </p:nvCxnSpPr>
        <p:spPr>
          <a:xfrm>
            <a:off x="1421671" y="3634575"/>
            <a:ext cx="433613" cy="2705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E2547127-326C-46A0-BB4E-0B902E794334}"/>
              </a:ext>
            </a:extLst>
          </p:cNvPr>
          <p:cNvCxnSpPr/>
          <p:nvPr/>
        </p:nvCxnSpPr>
        <p:spPr>
          <a:xfrm>
            <a:off x="2191892" y="1790454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DFE4CE7-EEAC-41B5-9A39-6F12F81F2327}"/>
              </a:ext>
            </a:extLst>
          </p:cNvPr>
          <p:cNvCxnSpPr/>
          <p:nvPr/>
        </p:nvCxnSpPr>
        <p:spPr>
          <a:xfrm>
            <a:off x="2191892" y="2305878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2E85DEE-5C69-4AFA-8162-507E31801262}"/>
              </a:ext>
            </a:extLst>
          </p:cNvPr>
          <p:cNvCxnSpPr/>
          <p:nvPr/>
        </p:nvCxnSpPr>
        <p:spPr>
          <a:xfrm>
            <a:off x="2191892" y="2796540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998188C-EBB3-4618-AC87-D2316CED926D}"/>
              </a:ext>
            </a:extLst>
          </p:cNvPr>
          <p:cNvCxnSpPr/>
          <p:nvPr/>
        </p:nvCxnSpPr>
        <p:spPr>
          <a:xfrm>
            <a:off x="2191892" y="3299624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D04536F-B4E4-498F-9EFE-9F5F773BCDE6}"/>
              </a:ext>
            </a:extLst>
          </p:cNvPr>
          <p:cNvCxnSpPr/>
          <p:nvPr/>
        </p:nvCxnSpPr>
        <p:spPr>
          <a:xfrm>
            <a:off x="2191892" y="3832695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CA1438C-8080-4717-AFD4-D1C86EAE41A7}"/>
              </a:ext>
            </a:extLst>
          </p:cNvPr>
          <p:cNvCxnSpPr>
            <a:cxnSpLocks/>
            <a:endCxn id="184" idx="2"/>
          </p:cNvCxnSpPr>
          <p:nvPr/>
        </p:nvCxnSpPr>
        <p:spPr>
          <a:xfrm>
            <a:off x="738625" y="1663991"/>
            <a:ext cx="421600" cy="221626"/>
          </a:xfrm>
          <a:prstGeom prst="straightConnector1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3845F07C-951E-4DC6-B940-298C25FA65B5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80173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3C4A1B4-989E-49F0-8DA9-E2452D6747B2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32639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B1FE312-4075-4270-BC41-BFAFAAC8FF3B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632296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FF463C10-B8BC-4583-8488-945450804937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910923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8BB4870B-51DC-4B73-8C42-D22DEC06038F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118676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E6D335A7-5737-4D4F-9A9B-A9FA9F2323EE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144821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B519742E-BBAB-467D-BEAE-CE40AC6080CB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1748958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4C1E3E43-33B8-43B1-8253-C4784972D537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738625" y="1885617"/>
            <a:ext cx="421600" cy="2030663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1BD4B-45B0-47B5-9C6D-0640BBE7AA3A}"/>
              </a:ext>
            </a:extLst>
          </p:cNvPr>
          <p:cNvCxnSpPr>
            <a:endCxn id="185" idx="2"/>
          </p:cNvCxnSpPr>
          <p:nvPr/>
        </p:nvCxnSpPr>
        <p:spPr>
          <a:xfrm>
            <a:off x="738625" y="1663991"/>
            <a:ext cx="421600" cy="65309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BF993-89D8-4EAC-B242-F8C1F189B8B5}"/>
              </a:ext>
            </a:extLst>
          </p:cNvPr>
          <p:cNvCxnSpPr>
            <a:endCxn id="185" idx="2"/>
          </p:cNvCxnSpPr>
          <p:nvPr/>
        </p:nvCxnSpPr>
        <p:spPr>
          <a:xfrm>
            <a:off x="738625" y="1965790"/>
            <a:ext cx="421600" cy="3512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C3106-EB40-44BC-8F3C-E077CE894851}"/>
              </a:ext>
            </a:extLst>
          </p:cNvPr>
          <p:cNvCxnSpPr>
            <a:endCxn id="185" idx="2"/>
          </p:cNvCxnSpPr>
          <p:nvPr/>
        </p:nvCxnSpPr>
        <p:spPr>
          <a:xfrm>
            <a:off x="738625" y="2212011"/>
            <a:ext cx="421600" cy="1050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A76ACD-6CB1-4B81-A39E-EF43E552E04C}"/>
              </a:ext>
            </a:extLst>
          </p:cNvPr>
          <p:cNvCxnSpPr>
            <a:endCxn id="185" idx="2"/>
          </p:cNvCxnSpPr>
          <p:nvPr/>
        </p:nvCxnSpPr>
        <p:spPr>
          <a:xfrm flipV="1">
            <a:off x="738625" y="2317088"/>
            <a:ext cx="421600" cy="2008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542475-F709-4752-A15D-9D77D73D1A55}"/>
              </a:ext>
            </a:extLst>
          </p:cNvPr>
          <p:cNvCxnSpPr>
            <a:endCxn id="185" idx="2"/>
          </p:cNvCxnSpPr>
          <p:nvPr/>
        </p:nvCxnSpPr>
        <p:spPr>
          <a:xfrm flipV="1">
            <a:off x="738625" y="2317088"/>
            <a:ext cx="421600" cy="4794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A65DA4-C9B2-4D61-9BC9-04F9BADAF119}"/>
              </a:ext>
            </a:extLst>
          </p:cNvPr>
          <p:cNvCxnSpPr>
            <a:endCxn id="185" idx="2"/>
          </p:cNvCxnSpPr>
          <p:nvPr/>
        </p:nvCxnSpPr>
        <p:spPr>
          <a:xfrm flipV="1">
            <a:off x="738625" y="2317088"/>
            <a:ext cx="421600" cy="75529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201E67-64B9-4217-A459-ED4CFD45FB66}"/>
              </a:ext>
            </a:extLst>
          </p:cNvPr>
          <p:cNvCxnSpPr>
            <a:endCxn id="185" idx="2"/>
          </p:cNvCxnSpPr>
          <p:nvPr/>
        </p:nvCxnSpPr>
        <p:spPr>
          <a:xfrm flipV="1">
            <a:off x="738625" y="2317088"/>
            <a:ext cx="421600" cy="10167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350890-B23D-4A74-AF73-DD009FF2F2D1}"/>
              </a:ext>
            </a:extLst>
          </p:cNvPr>
          <p:cNvCxnSpPr>
            <a:endCxn id="185" idx="2"/>
          </p:cNvCxnSpPr>
          <p:nvPr/>
        </p:nvCxnSpPr>
        <p:spPr>
          <a:xfrm flipV="1">
            <a:off x="738625" y="2317088"/>
            <a:ext cx="421600" cy="13174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F0228F-15C2-46BC-9046-7774A58A645D}"/>
              </a:ext>
            </a:extLst>
          </p:cNvPr>
          <p:cNvCxnSpPr>
            <a:endCxn id="185" idx="2"/>
          </p:cNvCxnSpPr>
          <p:nvPr/>
        </p:nvCxnSpPr>
        <p:spPr>
          <a:xfrm flipV="1">
            <a:off x="738625" y="2317088"/>
            <a:ext cx="421600" cy="159919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004222-279D-425B-A77B-FDBFF289B922}"/>
              </a:ext>
            </a:extLst>
          </p:cNvPr>
          <p:cNvCxnSpPr>
            <a:endCxn id="186" idx="2"/>
          </p:cNvCxnSpPr>
          <p:nvPr/>
        </p:nvCxnSpPr>
        <p:spPr>
          <a:xfrm>
            <a:off x="738625" y="1663991"/>
            <a:ext cx="421600" cy="107660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1ACF91-F8E3-4F5F-9838-24BF62537EDE}"/>
              </a:ext>
            </a:extLst>
          </p:cNvPr>
          <p:cNvCxnSpPr>
            <a:endCxn id="186" idx="2"/>
          </p:cNvCxnSpPr>
          <p:nvPr/>
        </p:nvCxnSpPr>
        <p:spPr>
          <a:xfrm>
            <a:off x="738625" y="1965790"/>
            <a:ext cx="421600" cy="77480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9F4CD0-8B03-4EEA-98C0-C5053464EB98}"/>
              </a:ext>
            </a:extLst>
          </p:cNvPr>
          <p:cNvCxnSpPr>
            <a:cxnSpLocks/>
            <a:endCxn id="186" idx="2"/>
          </p:cNvCxnSpPr>
          <p:nvPr/>
        </p:nvCxnSpPr>
        <p:spPr>
          <a:xfrm>
            <a:off x="738625" y="2212011"/>
            <a:ext cx="421600" cy="5285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4FCF01-73F1-4468-A5D2-7EB9F8CAB6AA}"/>
              </a:ext>
            </a:extLst>
          </p:cNvPr>
          <p:cNvCxnSpPr>
            <a:endCxn id="186" idx="2"/>
          </p:cNvCxnSpPr>
          <p:nvPr/>
        </p:nvCxnSpPr>
        <p:spPr>
          <a:xfrm>
            <a:off x="738625" y="2517913"/>
            <a:ext cx="421600" cy="2226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70853C-F6BE-48F5-9720-BBC5A0322031}"/>
              </a:ext>
            </a:extLst>
          </p:cNvPr>
          <p:cNvCxnSpPr>
            <a:cxnSpLocks/>
            <a:stCxn id="183" idx="3"/>
            <a:endCxn id="186" idx="2"/>
          </p:cNvCxnSpPr>
          <p:nvPr/>
        </p:nvCxnSpPr>
        <p:spPr>
          <a:xfrm flipV="1">
            <a:off x="738625" y="2740597"/>
            <a:ext cx="421600" cy="494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F4CD93-967E-424F-88D7-AD996D716FA4}"/>
              </a:ext>
            </a:extLst>
          </p:cNvPr>
          <p:cNvCxnSpPr>
            <a:endCxn id="186" idx="2"/>
          </p:cNvCxnSpPr>
          <p:nvPr/>
        </p:nvCxnSpPr>
        <p:spPr>
          <a:xfrm flipV="1">
            <a:off x="738625" y="2740597"/>
            <a:ext cx="421600" cy="3317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912334-2BE8-4883-A164-8FD69974D778}"/>
              </a:ext>
            </a:extLst>
          </p:cNvPr>
          <p:cNvCxnSpPr>
            <a:endCxn id="186" idx="2"/>
          </p:cNvCxnSpPr>
          <p:nvPr/>
        </p:nvCxnSpPr>
        <p:spPr>
          <a:xfrm flipV="1">
            <a:off x="738625" y="2740597"/>
            <a:ext cx="421600" cy="5932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8A95FE-614A-4722-B213-746035EEE1C1}"/>
              </a:ext>
            </a:extLst>
          </p:cNvPr>
          <p:cNvCxnSpPr>
            <a:endCxn id="186" idx="2"/>
          </p:cNvCxnSpPr>
          <p:nvPr/>
        </p:nvCxnSpPr>
        <p:spPr>
          <a:xfrm flipV="1">
            <a:off x="738625" y="2740597"/>
            <a:ext cx="421600" cy="8939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3BD569-5B90-4C87-BEEA-DAF8A660C88C}"/>
              </a:ext>
            </a:extLst>
          </p:cNvPr>
          <p:cNvCxnSpPr>
            <a:endCxn id="202" idx="1"/>
          </p:cNvCxnSpPr>
          <p:nvPr/>
        </p:nvCxnSpPr>
        <p:spPr>
          <a:xfrm flipV="1">
            <a:off x="738625" y="2740597"/>
            <a:ext cx="421600" cy="11756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8DEB81-AEC3-4658-B532-887FE07D1839}"/>
              </a:ext>
            </a:extLst>
          </p:cNvPr>
          <p:cNvCxnSpPr>
            <a:cxnSpLocks/>
          </p:cNvCxnSpPr>
          <p:nvPr/>
        </p:nvCxnSpPr>
        <p:spPr>
          <a:xfrm>
            <a:off x="738625" y="1663991"/>
            <a:ext cx="421600" cy="15391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335441-4164-4871-A7E0-E7984F83D0B2}"/>
              </a:ext>
            </a:extLst>
          </p:cNvPr>
          <p:cNvCxnSpPr>
            <a:endCxn id="188" idx="2"/>
          </p:cNvCxnSpPr>
          <p:nvPr/>
        </p:nvCxnSpPr>
        <p:spPr>
          <a:xfrm>
            <a:off x="738625" y="1663991"/>
            <a:ext cx="421600" cy="19705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DAC4AA-B54C-4600-92C1-DBCB443075FC}"/>
              </a:ext>
            </a:extLst>
          </p:cNvPr>
          <p:cNvCxnSpPr/>
          <p:nvPr/>
        </p:nvCxnSpPr>
        <p:spPr>
          <a:xfrm>
            <a:off x="738625" y="1965790"/>
            <a:ext cx="421600" cy="123731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8281B3-4511-49A0-B540-2163C243B49A}"/>
              </a:ext>
            </a:extLst>
          </p:cNvPr>
          <p:cNvCxnSpPr>
            <a:cxnSpLocks/>
            <a:endCxn id="187" idx="2"/>
          </p:cNvCxnSpPr>
          <p:nvPr/>
        </p:nvCxnSpPr>
        <p:spPr>
          <a:xfrm>
            <a:off x="746211" y="2223050"/>
            <a:ext cx="414014" cy="9800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3D8911-1CAE-4526-98D2-1D485746A123}"/>
              </a:ext>
            </a:extLst>
          </p:cNvPr>
          <p:cNvCxnSpPr>
            <a:endCxn id="187" idx="2"/>
          </p:cNvCxnSpPr>
          <p:nvPr/>
        </p:nvCxnSpPr>
        <p:spPr>
          <a:xfrm>
            <a:off x="738625" y="2517913"/>
            <a:ext cx="421600" cy="68519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A84658-A50F-4F41-A9FA-1B6FC0A99A1E}"/>
              </a:ext>
            </a:extLst>
          </p:cNvPr>
          <p:cNvCxnSpPr>
            <a:cxnSpLocks/>
            <a:stCxn id="183" idx="3"/>
            <a:endCxn id="187" idx="2"/>
          </p:cNvCxnSpPr>
          <p:nvPr/>
        </p:nvCxnSpPr>
        <p:spPr>
          <a:xfrm>
            <a:off x="738625" y="2790050"/>
            <a:ext cx="421600" cy="4130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7BAD5A-94D3-4491-9B9C-83DA83B57D4A}"/>
              </a:ext>
            </a:extLst>
          </p:cNvPr>
          <p:cNvCxnSpPr>
            <a:endCxn id="187" idx="2"/>
          </p:cNvCxnSpPr>
          <p:nvPr/>
        </p:nvCxnSpPr>
        <p:spPr>
          <a:xfrm>
            <a:off x="738625" y="3072381"/>
            <a:ext cx="421600" cy="13072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AD731F-0239-42D8-A701-162698F33FFB}"/>
              </a:ext>
            </a:extLst>
          </p:cNvPr>
          <p:cNvCxnSpPr/>
          <p:nvPr/>
        </p:nvCxnSpPr>
        <p:spPr>
          <a:xfrm flipV="1">
            <a:off x="738625" y="3203104"/>
            <a:ext cx="421600" cy="13072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F30586F-AC7B-415E-BD29-1F2E1B5CCAFF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738625" y="3203104"/>
            <a:ext cx="421600" cy="4314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900A2F4-CCAE-4F2B-AA41-8DBE635F2E06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738625" y="3203104"/>
            <a:ext cx="421600" cy="7131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B9D1FD18-23F1-4336-A806-39FF75E17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93651"/>
              </p:ext>
            </p:extLst>
          </p:nvPr>
        </p:nvGraphicFramePr>
        <p:xfrm>
          <a:off x="281425" y="1522180"/>
          <a:ext cx="457200" cy="2535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3544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49652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670160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229458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30721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771696"/>
                  </a:ext>
                </a:extLst>
              </a:tr>
            </a:tbl>
          </a:graphicData>
        </a:graphic>
      </p:graphicFrame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B808CA0-7F13-46EC-8893-C837DC255306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746211" y="1976520"/>
            <a:ext cx="414014" cy="16580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73E47F5-8A24-4782-BDF9-5D8FEDCB661E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738410" y="2212011"/>
            <a:ext cx="421815" cy="14225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DA045F-F448-4F93-B557-34630242B6C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738625" y="2538405"/>
            <a:ext cx="421600" cy="109617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9FF810F-F518-4AE7-8319-174AEAA4D8A3}"/>
              </a:ext>
            </a:extLst>
          </p:cNvPr>
          <p:cNvCxnSpPr>
            <a:cxnSpLocks/>
            <a:stCxn id="183" idx="3"/>
            <a:endCxn id="188" idx="2"/>
          </p:cNvCxnSpPr>
          <p:nvPr/>
        </p:nvCxnSpPr>
        <p:spPr>
          <a:xfrm>
            <a:off x="738625" y="2790050"/>
            <a:ext cx="421600" cy="8445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ABC1E01-1F50-450B-A648-96EF5FF9E609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746211" y="3078732"/>
            <a:ext cx="414014" cy="5558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B3E9832-B986-42F3-A66E-B43F3776905D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746211" y="3335923"/>
            <a:ext cx="414014" cy="2986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235A412-05A0-4FB4-AFB3-0E9BB7111A7D}"/>
              </a:ext>
            </a:extLst>
          </p:cNvPr>
          <p:cNvCxnSpPr>
            <a:endCxn id="188" idx="2"/>
          </p:cNvCxnSpPr>
          <p:nvPr/>
        </p:nvCxnSpPr>
        <p:spPr>
          <a:xfrm>
            <a:off x="738410" y="3624159"/>
            <a:ext cx="421815" cy="104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A9D1429-51B1-44CC-81E3-D4B159D2E667}"/>
              </a:ext>
            </a:extLst>
          </p:cNvPr>
          <p:cNvCxnSpPr>
            <a:endCxn id="188" idx="2"/>
          </p:cNvCxnSpPr>
          <p:nvPr/>
        </p:nvCxnSpPr>
        <p:spPr>
          <a:xfrm flipV="1">
            <a:off x="735423" y="3634575"/>
            <a:ext cx="424802" cy="28970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2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EBBD8E-EC8A-47C5-9393-B7D3A5A0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0B131E-F6EC-4310-BFAC-22317990CC30}"/>
              </a:ext>
            </a:extLst>
          </p:cNvPr>
          <p:cNvSpPr/>
          <p:nvPr/>
        </p:nvSpPr>
        <p:spPr>
          <a:xfrm>
            <a:off x="1160225" y="1754894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77781F-9ED3-4207-AC6F-90C62DE6C7BF}"/>
              </a:ext>
            </a:extLst>
          </p:cNvPr>
          <p:cNvSpPr/>
          <p:nvPr/>
        </p:nvSpPr>
        <p:spPr>
          <a:xfrm>
            <a:off x="1160225" y="2186365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3EFEED-B830-4592-B2D8-8D2E8C2D81B0}"/>
              </a:ext>
            </a:extLst>
          </p:cNvPr>
          <p:cNvSpPr/>
          <p:nvPr/>
        </p:nvSpPr>
        <p:spPr>
          <a:xfrm>
            <a:off x="1160225" y="2609874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FEC4B9-DA9D-499B-954E-3BEE927CF9A4}"/>
              </a:ext>
            </a:extLst>
          </p:cNvPr>
          <p:cNvSpPr/>
          <p:nvPr/>
        </p:nvSpPr>
        <p:spPr>
          <a:xfrm>
            <a:off x="1160225" y="3072381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17690B-3848-41A0-9F9F-E65DC658C017}"/>
              </a:ext>
            </a:extLst>
          </p:cNvPr>
          <p:cNvSpPr/>
          <p:nvPr/>
        </p:nvSpPr>
        <p:spPr>
          <a:xfrm>
            <a:off x="1160225" y="3503852"/>
            <a:ext cx="261446" cy="2614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F2A6A4-2B7D-4491-A73A-B58D4C6A2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536847"/>
              </p:ext>
            </p:extLst>
          </p:nvPr>
        </p:nvGraphicFramePr>
        <p:xfrm>
          <a:off x="1855284" y="1522178"/>
          <a:ext cx="336608" cy="2535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608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25357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Montserrat" panose="00000500000000000000" pitchFamily="2" charset="0"/>
                        </a:rPr>
                        <a:t>Softmax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vert="wordArtVert"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4DF5B3D-4798-4F20-B561-B0AB6EF7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3417"/>
              </p:ext>
            </p:extLst>
          </p:nvPr>
        </p:nvGraphicFramePr>
        <p:xfrm>
          <a:off x="2625505" y="1522178"/>
          <a:ext cx="1739232" cy="2518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9232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5037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0 [0.000789439]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1 [9.03805E-17]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2 [2.84428E-15]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3 [0.999210561]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293544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Montserrat" panose="00000500000000000000" pitchFamily="2" charset="0"/>
                        </a:rPr>
                        <a:t>Class 4 [3.0969E-15]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4965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D99E2A-1C0D-4D3E-A897-A81E883F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97" y="1772924"/>
            <a:ext cx="4339067" cy="12506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DCCBA1-2A03-46AF-B173-574EE359AF74}"/>
              </a:ext>
            </a:extLst>
          </p:cNvPr>
          <p:cNvSpPr txBox="1"/>
          <p:nvPr/>
        </p:nvSpPr>
        <p:spPr>
          <a:xfrm>
            <a:off x="4562990" y="1537089"/>
            <a:ext cx="350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Fungsi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Aktivasi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Softmax</a:t>
            </a:r>
            <a:r>
              <a:rPr lang="en-US" sz="1000" b="1" dirty="0">
                <a:latin typeface="Montserrat" panose="00000500000000000000" pitchFamily="2" charset="0"/>
              </a:rPr>
              <a:t> Kelas 0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F81757-C11C-4E8C-87B6-B24940A01AA5}"/>
              </a:ext>
            </a:extLst>
          </p:cNvPr>
          <p:cNvSpPr/>
          <p:nvPr/>
        </p:nvSpPr>
        <p:spPr>
          <a:xfrm>
            <a:off x="1795652" y="1468120"/>
            <a:ext cx="457200" cy="2641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4C5E96-2F29-47FD-9E52-7F9275533D5F}"/>
              </a:ext>
            </a:extLst>
          </p:cNvPr>
          <p:cNvSpPr/>
          <p:nvPr/>
        </p:nvSpPr>
        <p:spPr>
          <a:xfrm>
            <a:off x="1097280" y="1663991"/>
            <a:ext cx="381000" cy="2151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5EF68-B7EC-4776-A4F2-4029A6DE8F74}"/>
              </a:ext>
            </a:extLst>
          </p:cNvPr>
          <p:cNvSpPr txBox="1"/>
          <p:nvPr/>
        </p:nvSpPr>
        <p:spPr>
          <a:xfrm>
            <a:off x="102480" y="4101923"/>
            <a:ext cx="81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Montserrat" panose="00000500000000000000" pitchFamily="2" charset="0"/>
              </a:rPr>
              <a:t>Input </a:t>
            </a:r>
          </a:p>
          <a:p>
            <a:pPr algn="ctr"/>
            <a:r>
              <a:rPr lang="en-US" sz="800" b="1" dirty="0">
                <a:latin typeface="Montserrat" panose="00000500000000000000" pitchFamily="2" charset="0"/>
              </a:rPr>
              <a:t>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5F6566-CBFB-4D82-B09C-0A453F3E4FAA}"/>
              </a:ext>
            </a:extLst>
          </p:cNvPr>
          <p:cNvSpPr txBox="1"/>
          <p:nvPr/>
        </p:nvSpPr>
        <p:spPr>
          <a:xfrm>
            <a:off x="883403" y="4099827"/>
            <a:ext cx="81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Montserrat" panose="00000500000000000000" pitchFamily="2" charset="0"/>
              </a:rPr>
              <a:t>Output 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232D-2EF7-4A5F-B8F0-7E9EB41349C1}"/>
              </a:ext>
            </a:extLst>
          </p:cNvPr>
          <p:cNvSpPr txBox="1"/>
          <p:nvPr/>
        </p:nvSpPr>
        <p:spPr>
          <a:xfrm>
            <a:off x="3087576" y="4109719"/>
            <a:ext cx="815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Montserrat" panose="00000500000000000000" pitchFamily="2" charset="0"/>
              </a:rPr>
              <a:t>Prediction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402185-4368-42E6-94E9-D20A8DC44F39}"/>
              </a:ext>
            </a:extLst>
          </p:cNvPr>
          <p:cNvCxnSpPr/>
          <p:nvPr/>
        </p:nvCxnSpPr>
        <p:spPr>
          <a:xfrm flipV="1">
            <a:off x="1421671" y="1875183"/>
            <a:ext cx="433613" cy="1043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B91CFB-BFD7-4CD8-96EA-B81B21611D7E}"/>
              </a:ext>
            </a:extLst>
          </p:cNvPr>
          <p:cNvCxnSpPr/>
          <p:nvPr/>
        </p:nvCxnSpPr>
        <p:spPr>
          <a:xfrm flipV="1">
            <a:off x="1421671" y="2305878"/>
            <a:ext cx="433613" cy="1121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441726-347B-4304-B286-B011378ECEA7}"/>
              </a:ext>
            </a:extLst>
          </p:cNvPr>
          <p:cNvCxnSpPr/>
          <p:nvPr/>
        </p:nvCxnSpPr>
        <p:spPr>
          <a:xfrm flipV="1">
            <a:off x="1421671" y="2735580"/>
            <a:ext cx="433613" cy="5017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19DCE2-1F68-4B5D-A5B9-EFB7B4616C85}"/>
              </a:ext>
            </a:extLst>
          </p:cNvPr>
          <p:cNvCxnSpPr/>
          <p:nvPr/>
        </p:nvCxnSpPr>
        <p:spPr>
          <a:xfrm>
            <a:off x="1421671" y="3203104"/>
            <a:ext cx="433613" cy="2376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60D513-5177-4CA3-B1EB-4D682C52262F}"/>
              </a:ext>
            </a:extLst>
          </p:cNvPr>
          <p:cNvCxnSpPr/>
          <p:nvPr/>
        </p:nvCxnSpPr>
        <p:spPr>
          <a:xfrm>
            <a:off x="1421671" y="3634575"/>
            <a:ext cx="433613" cy="2705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0E48E-93C7-4C89-A046-87C801A92760}"/>
              </a:ext>
            </a:extLst>
          </p:cNvPr>
          <p:cNvCxnSpPr/>
          <p:nvPr/>
        </p:nvCxnSpPr>
        <p:spPr>
          <a:xfrm>
            <a:off x="2191892" y="1790454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D566D2-4DA3-40E0-8681-922268DE2D81}"/>
              </a:ext>
            </a:extLst>
          </p:cNvPr>
          <p:cNvCxnSpPr/>
          <p:nvPr/>
        </p:nvCxnSpPr>
        <p:spPr>
          <a:xfrm>
            <a:off x="2191892" y="2305878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B8AFD5-647D-4E5B-A1D0-AA59CC4BF87A}"/>
              </a:ext>
            </a:extLst>
          </p:cNvPr>
          <p:cNvCxnSpPr/>
          <p:nvPr/>
        </p:nvCxnSpPr>
        <p:spPr>
          <a:xfrm>
            <a:off x="2191892" y="2796540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BCDDF7-A772-45CE-B5E2-5342A7FADF47}"/>
              </a:ext>
            </a:extLst>
          </p:cNvPr>
          <p:cNvCxnSpPr/>
          <p:nvPr/>
        </p:nvCxnSpPr>
        <p:spPr>
          <a:xfrm>
            <a:off x="2191892" y="3299624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B213B3-BB59-4F27-9919-8F36F7154513}"/>
              </a:ext>
            </a:extLst>
          </p:cNvPr>
          <p:cNvCxnSpPr/>
          <p:nvPr/>
        </p:nvCxnSpPr>
        <p:spPr>
          <a:xfrm>
            <a:off x="2191892" y="3832695"/>
            <a:ext cx="433613" cy="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63E-E7A2-404E-8386-3D446192518D}"/>
              </a:ext>
            </a:extLst>
          </p:cNvPr>
          <p:cNvSpPr txBox="1"/>
          <p:nvPr/>
        </p:nvSpPr>
        <p:spPr>
          <a:xfrm>
            <a:off x="4571975" y="3203104"/>
            <a:ext cx="38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Montserrat" panose="00000500000000000000" pitchFamily="2" charset="0"/>
              </a:rPr>
              <a:t>Hasil </a:t>
            </a:r>
            <a:r>
              <a:rPr lang="en-US" sz="1000" b="1" dirty="0" err="1">
                <a:latin typeface="Montserrat" panose="00000500000000000000" pitchFamily="2" charset="0"/>
              </a:rPr>
              <a:t>Prediksi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Klasifikasi</a:t>
            </a:r>
            <a:r>
              <a:rPr lang="en-US" sz="1000" b="1" dirty="0"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latin typeface="Montserrat" panose="00000500000000000000" pitchFamily="2" charset="0"/>
              </a:rPr>
              <a:t>adalah</a:t>
            </a:r>
            <a:r>
              <a:rPr lang="en-US" sz="1000" b="1" dirty="0">
                <a:latin typeface="Montserrat" panose="00000500000000000000" pitchFamily="2" charset="0"/>
              </a:rPr>
              <a:t> Kelas 3 (0.999210561) 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56EAF5E-28F7-4CAE-898A-6BB53A84F47E}"/>
              </a:ext>
            </a:extLst>
          </p:cNvPr>
          <p:cNvCxnSpPr>
            <a:cxnSpLocks/>
          </p:cNvCxnSpPr>
          <p:nvPr/>
        </p:nvCxnSpPr>
        <p:spPr>
          <a:xfrm>
            <a:off x="738625" y="1663991"/>
            <a:ext cx="421600" cy="221626"/>
          </a:xfrm>
          <a:prstGeom prst="straightConnector1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F610A77-5525-4D71-B98B-32895F97558A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80173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01A5B55-7BF3-43E9-8AEC-0AD8992BEC57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32639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B71631-619A-4317-826A-CA9725D8CCA3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632296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EEA598-44E3-421E-A62A-715ED2A6A254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910923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2C7C0F-1472-428B-931F-0CF5F41A2A9D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1186764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2E11495-8E3F-4DF2-8634-CE062D4AD0E2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144821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C4550E2-C9FC-4DB2-AA88-B01F8062A70F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1748958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123A69F-AA7B-4DD7-BCDB-B4B1625FA23F}"/>
              </a:ext>
            </a:extLst>
          </p:cNvPr>
          <p:cNvCxnSpPr>
            <a:cxnSpLocks/>
          </p:cNvCxnSpPr>
          <p:nvPr/>
        </p:nvCxnSpPr>
        <p:spPr>
          <a:xfrm flipV="1">
            <a:off x="738625" y="1885617"/>
            <a:ext cx="421600" cy="2030663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0FDA3A6-A0CB-41E0-B8BE-6258C030F461}"/>
              </a:ext>
            </a:extLst>
          </p:cNvPr>
          <p:cNvCxnSpPr/>
          <p:nvPr/>
        </p:nvCxnSpPr>
        <p:spPr>
          <a:xfrm>
            <a:off x="738625" y="1663991"/>
            <a:ext cx="421600" cy="65309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2609B09-CB24-4E01-8135-BD4C0C812744}"/>
              </a:ext>
            </a:extLst>
          </p:cNvPr>
          <p:cNvCxnSpPr/>
          <p:nvPr/>
        </p:nvCxnSpPr>
        <p:spPr>
          <a:xfrm>
            <a:off x="738625" y="1965790"/>
            <a:ext cx="421600" cy="3512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9ECF823-6A17-4BAD-B389-6F4A47679E9F}"/>
              </a:ext>
            </a:extLst>
          </p:cNvPr>
          <p:cNvCxnSpPr/>
          <p:nvPr/>
        </p:nvCxnSpPr>
        <p:spPr>
          <a:xfrm>
            <a:off x="738625" y="2212011"/>
            <a:ext cx="421600" cy="1050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BA69B04-CF79-4311-9B87-47424AAF92B9}"/>
              </a:ext>
            </a:extLst>
          </p:cNvPr>
          <p:cNvCxnSpPr/>
          <p:nvPr/>
        </p:nvCxnSpPr>
        <p:spPr>
          <a:xfrm flipV="1">
            <a:off x="738625" y="2317088"/>
            <a:ext cx="421600" cy="2008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2A1A31-55FC-46DF-9497-B237689A860D}"/>
              </a:ext>
            </a:extLst>
          </p:cNvPr>
          <p:cNvCxnSpPr/>
          <p:nvPr/>
        </p:nvCxnSpPr>
        <p:spPr>
          <a:xfrm flipV="1">
            <a:off x="738625" y="2317088"/>
            <a:ext cx="421600" cy="4794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41341C-AA9A-4BC4-BBBE-CCE8EF3004A5}"/>
              </a:ext>
            </a:extLst>
          </p:cNvPr>
          <p:cNvCxnSpPr/>
          <p:nvPr/>
        </p:nvCxnSpPr>
        <p:spPr>
          <a:xfrm flipV="1">
            <a:off x="738625" y="2317088"/>
            <a:ext cx="421600" cy="75529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211FE15-3820-4A86-BF6B-EC7B2625A8B1}"/>
              </a:ext>
            </a:extLst>
          </p:cNvPr>
          <p:cNvCxnSpPr/>
          <p:nvPr/>
        </p:nvCxnSpPr>
        <p:spPr>
          <a:xfrm flipV="1">
            <a:off x="738625" y="2317088"/>
            <a:ext cx="421600" cy="10167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71546D-4F61-49F9-B1D8-B3E88B83BF29}"/>
              </a:ext>
            </a:extLst>
          </p:cNvPr>
          <p:cNvCxnSpPr/>
          <p:nvPr/>
        </p:nvCxnSpPr>
        <p:spPr>
          <a:xfrm flipV="1">
            <a:off x="738625" y="2317088"/>
            <a:ext cx="421600" cy="13174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30FCCB4-D918-4054-AA76-06B0CEE43514}"/>
              </a:ext>
            </a:extLst>
          </p:cNvPr>
          <p:cNvCxnSpPr/>
          <p:nvPr/>
        </p:nvCxnSpPr>
        <p:spPr>
          <a:xfrm flipV="1">
            <a:off x="738625" y="2317088"/>
            <a:ext cx="421600" cy="159919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64DFF9B-2063-41CD-95B6-1F4E4CDF59BF}"/>
              </a:ext>
            </a:extLst>
          </p:cNvPr>
          <p:cNvCxnSpPr/>
          <p:nvPr/>
        </p:nvCxnSpPr>
        <p:spPr>
          <a:xfrm>
            <a:off x="738625" y="1663991"/>
            <a:ext cx="421600" cy="107660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B0E6693-14D9-492D-A8FB-347B4C779A83}"/>
              </a:ext>
            </a:extLst>
          </p:cNvPr>
          <p:cNvCxnSpPr/>
          <p:nvPr/>
        </p:nvCxnSpPr>
        <p:spPr>
          <a:xfrm>
            <a:off x="738625" y="1965790"/>
            <a:ext cx="421600" cy="77480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52EF0C0-702E-4BFA-A564-8A124A7BB7A5}"/>
              </a:ext>
            </a:extLst>
          </p:cNvPr>
          <p:cNvCxnSpPr>
            <a:cxnSpLocks/>
          </p:cNvCxnSpPr>
          <p:nvPr/>
        </p:nvCxnSpPr>
        <p:spPr>
          <a:xfrm>
            <a:off x="738625" y="2212011"/>
            <a:ext cx="421600" cy="5285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D33A664-3FDB-457B-B089-4F45B89F072F}"/>
              </a:ext>
            </a:extLst>
          </p:cNvPr>
          <p:cNvCxnSpPr/>
          <p:nvPr/>
        </p:nvCxnSpPr>
        <p:spPr>
          <a:xfrm>
            <a:off x="738625" y="2517913"/>
            <a:ext cx="421600" cy="2226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AB15C9-E3F2-4978-9A09-E8480ACBC0DD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738625" y="2740597"/>
            <a:ext cx="421600" cy="494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3299AEC-D069-48E3-AA09-5E0CCCDD82B1}"/>
              </a:ext>
            </a:extLst>
          </p:cNvPr>
          <p:cNvCxnSpPr/>
          <p:nvPr/>
        </p:nvCxnSpPr>
        <p:spPr>
          <a:xfrm flipV="1">
            <a:off x="738625" y="2740597"/>
            <a:ext cx="421600" cy="3317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D9810F2-A853-4781-895A-97863595CC08}"/>
              </a:ext>
            </a:extLst>
          </p:cNvPr>
          <p:cNvCxnSpPr/>
          <p:nvPr/>
        </p:nvCxnSpPr>
        <p:spPr>
          <a:xfrm flipV="1">
            <a:off x="738625" y="2740597"/>
            <a:ext cx="421600" cy="5932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607556B-620F-4CB6-9E90-BEC7A981C38C}"/>
              </a:ext>
            </a:extLst>
          </p:cNvPr>
          <p:cNvCxnSpPr/>
          <p:nvPr/>
        </p:nvCxnSpPr>
        <p:spPr>
          <a:xfrm flipV="1">
            <a:off x="738625" y="2740597"/>
            <a:ext cx="421600" cy="8939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1E6EC29-D878-4BB6-ABB6-5A50512ACC2B}"/>
              </a:ext>
            </a:extLst>
          </p:cNvPr>
          <p:cNvCxnSpPr/>
          <p:nvPr/>
        </p:nvCxnSpPr>
        <p:spPr>
          <a:xfrm flipV="1">
            <a:off x="738625" y="2740597"/>
            <a:ext cx="421600" cy="11756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4130950-BC42-4E25-8DBD-F0ECED3301D2}"/>
              </a:ext>
            </a:extLst>
          </p:cNvPr>
          <p:cNvCxnSpPr>
            <a:cxnSpLocks/>
          </p:cNvCxnSpPr>
          <p:nvPr/>
        </p:nvCxnSpPr>
        <p:spPr>
          <a:xfrm>
            <a:off x="738625" y="1663991"/>
            <a:ext cx="421600" cy="15391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5A5F3A-ACB8-445B-BF32-EDFE6E2AAEB0}"/>
              </a:ext>
            </a:extLst>
          </p:cNvPr>
          <p:cNvCxnSpPr/>
          <p:nvPr/>
        </p:nvCxnSpPr>
        <p:spPr>
          <a:xfrm>
            <a:off x="738625" y="1663991"/>
            <a:ext cx="421600" cy="19705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A2712FC-2BC9-43A5-BDB2-DCB3C1E26A8D}"/>
              </a:ext>
            </a:extLst>
          </p:cNvPr>
          <p:cNvCxnSpPr/>
          <p:nvPr/>
        </p:nvCxnSpPr>
        <p:spPr>
          <a:xfrm>
            <a:off x="738625" y="1965790"/>
            <a:ext cx="421600" cy="123731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E7935AC-C5DE-45E2-834A-7C2E477330A8}"/>
              </a:ext>
            </a:extLst>
          </p:cNvPr>
          <p:cNvCxnSpPr>
            <a:cxnSpLocks/>
          </p:cNvCxnSpPr>
          <p:nvPr/>
        </p:nvCxnSpPr>
        <p:spPr>
          <a:xfrm>
            <a:off x="746211" y="2223050"/>
            <a:ext cx="414014" cy="9800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A8656C-B40D-471B-96F2-E02C7F09071B}"/>
              </a:ext>
            </a:extLst>
          </p:cNvPr>
          <p:cNvCxnSpPr/>
          <p:nvPr/>
        </p:nvCxnSpPr>
        <p:spPr>
          <a:xfrm>
            <a:off x="738625" y="2517913"/>
            <a:ext cx="421600" cy="68519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65238DA-565F-49FD-B226-178DDC76D322}"/>
              </a:ext>
            </a:extLst>
          </p:cNvPr>
          <p:cNvCxnSpPr>
            <a:cxnSpLocks/>
            <a:stCxn id="132" idx="3"/>
          </p:cNvCxnSpPr>
          <p:nvPr/>
        </p:nvCxnSpPr>
        <p:spPr>
          <a:xfrm>
            <a:off x="738625" y="2790050"/>
            <a:ext cx="421600" cy="4130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3D21B6C-33B6-4374-975B-E6D7221F571D}"/>
              </a:ext>
            </a:extLst>
          </p:cNvPr>
          <p:cNvCxnSpPr/>
          <p:nvPr/>
        </p:nvCxnSpPr>
        <p:spPr>
          <a:xfrm>
            <a:off x="738625" y="3072381"/>
            <a:ext cx="421600" cy="13072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DC70974-5FB5-4862-9DB9-814E5C0CEFE1}"/>
              </a:ext>
            </a:extLst>
          </p:cNvPr>
          <p:cNvCxnSpPr/>
          <p:nvPr/>
        </p:nvCxnSpPr>
        <p:spPr>
          <a:xfrm flipV="1">
            <a:off x="738625" y="3203104"/>
            <a:ext cx="421600" cy="13072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A40D72C-607B-4A12-A332-AC2D947F5296}"/>
              </a:ext>
            </a:extLst>
          </p:cNvPr>
          <p:cNvCxnSpPr>
            <a:cxnSpLocks/>
          </p:cNvCxnSpPr>
          <p:nvPr/>
        </p:nvCxnSpPr>
        <p:spPr>
          <a:xfrm flipV="1">
            <a:off x="738625" y="3203104"/>
            <a:ext cx="421600" cy="4314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0802EBE-52BC-44E6-A79D-EC7636959553}"/>
              </a:ext>
            </a:extLst>
          </p:cNvPr>
          <p:cNvCxnSpPr>
            <a:cxnSpLocks/>
          </p:cNvCxnSpPr>
          <p:nvPr/>
        </p:nvCxnSpPr>
        <p:spPr>
          <a:xfrm flipV="1">
            <a:off x="738625" y="3203104"/>
            <a:ext cx="421600" cy="7131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430D7D5F-41D5-4DF1-A359-EAD7D17A0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93249"/>
              </p:ext>
            </p:extLst>
          </p:nvPr>
        </p:nvGraphicFramePr>
        <p:xfrm>
          <a:off x="281425" y="1522180"/>
          <a:ext cx="457200" cy="2535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29529048"/>
                    </a:ext>
                  </a:extLst>
                </a:gridCol>
              </a:tblGrid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21942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58160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979904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3544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49652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670160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229458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30721"/>
                  </a:ext>
                </a:extLst>
              </a:tr>
              <a:tr h="2817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Montserrat" panose="00000500000000000000" pitchFamily="2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771696"/>
                  </a:ext>
                </a:extLst>
              </a:tr>
            </a:tbl>
          </a:graphicData>
        </a:graphic>
      </p:graphicFrame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C1D8939-2B6B-4318-9EFD-2D1FDECA2FB5}"/>
              </a:ext>
            </a:extLst>
          </p:cNvPr>
          <p:cNvCxnSpPr>
            <a:cxnSpLocks/>
          </p:cNvCxnSpPr>
          <p:nvPr/>
        </p:nvCxnSpPr>
        <p:spPr>
          <a:xfrm>
            <a:off x="746211" y="1976520"/>
            <a:ext cx="414014" cy="16580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34F304F-6B37-49E4-9113-8E62B4625F37}"/>
              </a:ext>
            </a:extLst>
          </p:cNvPr>
          <p:cNvCxnSpPr>
            <a:cxnSpLocks/>
          </p:cNvCxnSpPr>
          <p:nvPr/>
        </p:nvCxnSpPr>
        <p:spPr>
          <a:xfrm>
            <a:off x="738410" y="2212011"/>
            <a:ext cx="421815" cy="14225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6FCD0CB-12D9-4936-8958-C3FA936586A2}"/>
              </a:ext>
            </a:extLst>
          </p:cNvPr>
          <p:cNvCxnSpPr>
            <a:cxnSpLocks/>
          </p:cNvCxnSpPr>
          <p:nvPr/>
        </p:nvCxnSpPr>
        <p:spPr>
          <a:xfrm>
            <a:off x="738625" y="2538405"/>
            <a:ext cx="421600" cy="109617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930559B-E094-4033-B60C-66C7F2D2DF3A}"/>
              </a:ext>
            </a:extLst>
          </p:cNvPr>
          <p:cNvCxnSpPr>
            <a:cxnSpLocks/>
            <a:stCxn id="132" idx="3"/>
          </p:cNvCxnSpPr>
          <p:nvPr/>
        </p:nvCxnSpPr>
        <p:spPr>
          <a:xfrm>
            <a:off x="738625" y="2790050"/>
            <a:ext cx="421600" cy="8445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DF37DA7-D2FE-49C7-A466-0B9FFFF1779C}"/>
              </a:ext>
            </a:extLst>
          </p:cNvPr>
          <p:cNvCxnSpPr>
            <a:cxnSpLocks/>
          </p:cNvCxnSpPr>
          <p:nvPr/>
        </p:nvCxnSpPr>
        <p:spPr>
          <a:xfrm>
            <a:off x="746211" y="3078732"/>
            <a:ext cx="414014" cy="5558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B1DA373-2B53-4FE3-95D6-9ED4CB3ED8CC}"/>
              </a:ext>
            </a:extLst>
          </p:cNvPr>
          <p:cNvCxnSpPr>
            <a:cxnSpLocks/>
          </p:cNvCxnSpPr>
          <p:nvPr/>
        </p:nvCxnSpPr>
        <p:spPr>
          <a:xfrm>
            <a:off x="746211" y="3335923"/>
            <a:ext cx="414014" cy="2986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B9FD687-9838-4FE7-A671-EF9C28272962}"/>
              </a:ext>
            </a:extLst>
          </p:cNvPr>
          <p:cNvCxnSpPr/>
          <p:nvPr/>
        </p:nvCxnSpPr>
        <p:spPr>
          <a:xfrm>
            <a:off x="738410" y="3624159"/>
            <a:ext cx="421815" cy="104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10E4A41-798D-4D6F-BB18-EC9B9B1068E2}"/>
              </a:ext>
            </a:extLst>
          </p:cNvPr>
          <p:cNvCxnSpPr/>
          <p:nvPr/>
        </p:nvCxnSpPr>
        <p:spPr>
          <a:xfrm flipV="1">
            <a:off x="735423" y="3634575"/>
            <a:ext cx="424802" cy="28970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2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3A057E5-9E66-4F1C-9013-917BCBAFD1B3}"/>
              </a:ext>
            </a:extLst>
          </p:cNvPr>
          <p:cNvSpPr txBox="1">
            <a:spLocks/>
          </p:cNvSpPr>
          <p:nvPr/>
        </p:nvSpPr>
        <p:spPr>
          <a:xfrm>
            <a:off x="712788" y="1152525"/>
            <a:ext cx="771842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memakai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pendekatan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berbasiskan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visualisasi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melakukan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CNN </a:t>
            </a:r>
            <a:r>
              <a:rPr lang="en-US" sz="1500" dirty="0" err="1">
                <a:solidFill>
                  <a:schemeClr val="tx1"/>
                </a:solidFill>
              </a:rPr>
              <a:t>digunakan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karena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menghasilkan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akurasi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relatif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tinggi</a:t>
            </a:r>
            <a:r>
              <a:rPr lang="en-US" sz="1500" dirty="0">
                <a:solidFill>
                  <a:schemeClr val="tx1"/>
                </a:solidFill>
              </a:rPr>
              <a:t> pada </a:t>
            </a:r>
            <a:r>
              <a:rPr lang="en-US" sz="1500" dirty="0" err="1">
                <a:solidFill>
                  <a:schemeClr val="tx1"/>
                </a:solidFill>
              </a:rPr>
              <a:t>masalah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analisis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  <a:p>
            <a:r>
              <a:rPr lang="en-US" sz="1500" dirty="0">
                <a:solidFill>
                  <a:schemeClr val="tx1"/>
                </a:solidFill>
              </a:rPr>
              <a:t>PCA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menangani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masalah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curse of dimensionality </a:t>
            </a:r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melakukan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reduksi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dimensi</a:t>
            </a:r>
            <a:r>
              <a:rPr lang="en-US" sz="1500" dirty="0">
                <a:solidFill>
                  <a:schemeClr val="tx1"/>
                </a:solidFill>
              </a:rPr>
              <a:t> data dan </a:t>
            </a:r>
            <a:r>
              <a:rPr lang="en-US" sz="1500" dirty="0" err="1">
                <a:solidFill>
                  <a:schemeClr val="tx1"/>
                </a:solidFill>
              </a:rPr>
              <a:t>seleksi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fitur-fitur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penting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  <a:p>
            <a:r>
              <a:rPr lang="en-US" sz="1500" dirty="0">
                <a:solidFill>
                  <a:schemeClr val="tx1"/>
                </a:solidFill>
              </a:rPr>
              <a:t>Teknik </a:t>
            </a:r>
            <a:r>
              <a:rPr lang="en-US" sz="1500" dirty="0" err="1">
                <a:solidFill>
                  <a:schemeClr val="tx1"/>
                </a:solidFill>
              </a:rPr>
              <a:t>Pseudocolor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mendapatkan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RGB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 </a:t>
            </a:r>
            <a:r>
              <a:rPr lang="en-US" sz="1500" dirty="0" err="1">
                <a:solidFill>
                  <a:schemeClr val="tx1"/>
                </a:solidFill>
              </a:rPr>
              <a:t>karena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RGB </a:t>
            </a:r>
            <a:r>
              <a:rPr lang="en-US" sz="1500" dirty="0" err="1">
                <a:solidFill>
                  <a:schemeClr val="tx1"/>
                </a:solidFill>
              </a:rPr>
              <a:t>memuat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fitur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warna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lebih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banyak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dibandingkan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72" name="Google Shape;572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97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23590-59B1-4D0F-9177-3AECE474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Manual – Loss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B1B22-A99E-4219-AEF7-81AA0ED9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" y="1420513"/>
            <a:ext cx="2098587" cy="94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2DEA7-B417-481B-A64E-0B7846A48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1" y="2618794"/>
            <a:ext cx="4391768" cy="105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E8499-14F1-464C-A41F-4ECFAAF7F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4" y="3954662"/>
            <a:ext cx="4342660" cy="93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2D3AE-0A04-42C1-B8F4-12F016AE4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366" y="1562773"/>
            <a:ext cx="3333024" cy="603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E9E00-1210-4C1C-8956-0E1C9D4704B6}"/>
              </a:ext>
            </a:extLst>
          </p:cNvPr>
          <p:cNvSpPr txBox="1"/>
          <p:nvPr/>
        </p:nvSpPr>
        <p:spPr>
          <a:xfrm>
            <a:off x="766242" y="1295608"/>
            <a:ext cx="2646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Loss Function </a:t>
            </a:r>
            <a:r>
              <a:rPr lang="en-US" sz="1000" b="1" dirty="0" err="1">
                <a:latin typeface="Montserrat" panose="00000500000000000000" pitchFamily="2" charset="0"/>
              </a:rPr>
              <a:t>Softmax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F2EB4-5250-417D-910F-68F19A1E49D4}"/>
              </a:ext>
            </a:extLst>
          </p:cNvPr>
          <p:cNvSpPr txBox="1"/>
          <p:nvPr/>
        </p:nvSpPr>
        <p:spPr>
          <a:xfrm>
            <a:off x="713044" y="2460268"/>
            <a:ext cx="4342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Loss Function </a:t>
            </a:r>
            <a:r>
              <a:rPr lang="en-US" sz="1000" b="1" dirty="0" err="1">
                <a:latin typeface="Montserrat" panose="00000500000000000000" pitchFamily="2" charset="0"/>
              </a:rPr>
              <a:t>Bobot</a:t>
            </a:r>
            <a:r>
              <a:rPr lang="en-US" sz="1000" b="1" dirty="0">
                <a:latin typeface="Montserrat" panose="00000500000000000000" pitchFamily="2" charset="0"/>
              </a:rPr>
              <a:t> pada Convolution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97AFD-5305-47C2-A62B-BCD400CBBA75}"/>
              </a:ext>
            </a:extLst>
          </p:cNvPr>
          <p:cNvSpPr txBox="1"/>
          <p:nvPr/>
        </p:nvSpPr>
        <p:spPr>
          <a:xfrm>
            <a:off x="653408" y="3757281"/>
            <a:ext cx="4342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Loss Function </a:t>
            </a:r>
            <a:r>
              <a:rPr lang="en-US" sz="1000" b="1" dirty="0" err="1">
                <a:latin typeface="Montserrat" panose="00000500000000000000" pitchFamily="2" charset="0"/>
              </a:rPr>
              <a:t>Bobot</a:t>
            </a:r>
            <a:r>
              <a:rPr lang="en-US" sz="1000" b="1" dirty="0">
                <a:latin typeface="Montserrat" panose="00000500000000000000" pitchFamily="2" charset="0"/>
              </a:rPr>
              <a:t> pada Dense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7D8A8-75B0-4615-A671-A8DBC9BFE4EE}"/>
              </a:ext>
            </a:extLst>
          </p:cNvPr>
          <p:cNvSpPr txBox="1"/>
          <p:nvPr/>
        </p:nvSpPr>
        <p:spPr>
          <a:xfrm>
            <a:off x="4876366" y="1316552"/>
            <a:ext cx="3269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Montserrat" panose="00000500000000000000" pitchFamily="2" charset="0"/>
              </a:rPr>
              <a:t>Perhitungan</a:t>
            </a:r>
            <a:r>
              <a:rPr lang="en-US" sz="1000" b="1" dirty="0">
                <a:latin typeface="Montserrat" panose="00000500000000000000" pitchFamily="2" charset="0"/>
              </a:rPr>
              <a:t> Loss Akhir</a:t>
            </a:r>
          </a:p>
        </p:txBody>
      </p:sp>
    </p:spTree>
    <p:extLst>
      <p:ext uri="{BB962C8B-B14F-4D97-AF65-F5344CB8AC3E}">
        <p14:creationId xmlns:p14="http://schemas.microsoft.com/office/powerpoint/2010/main" val="744712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841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D8EA9-EFFB-4195-85AE-1A0D1813E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4"/>
            <a:ext cx="7717500" cy="384942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300" dirty="0">
                <a:solidFill>
                  <a:schemeClr val="tx1"/>
                </a:solidFill>
              </a:rPr>
              <a:t>A. </a:t>
            </a:r>
            <a:r>
              <a:rPr lang="en-US" sz="1300" dirty="0" err="1">
                <a:solidFill>
                  <a:schemeClr val="tx1"/>
                </a:solidFill>
              </a:rPr>
              <a:t>Makandar</a:t>
            </a:r>
            <a:r>
              <a:rPr lang="en-US" sz="1300" dirty="0">
                <a:solidFill>
                  <a:schemeClr val="tx1"/>
                </a:solidFill>
              </a:rPr>
              <a:t> and A. </a:t>
            </a:r>
            <a:r>
              <a:rPr lang="en-US" sz="1300" dirty="0" err="1">
                <a:solidFill>
                  <a:schemeClr val="tx1"/>
                </a:solidFill>
              </a:rPr>
              <a:t>Patrot</a:t>
            </a:r>
            <a:r>
              <a:rPr lang="en-US" sz="1300" dirty="0">
                <a:solidFill>
                  <a:schemeClr val="tx1"/>
                </a:solidFill>
              </a:rPr>
              <a:t>, ”Trojan Malware Image Pattern Classification,” </a:t>
            </a:r>
            <a:r>
              <a:rPr lang="en-US" sz="1300" i="1" dirty="0">
                <a:solidFill>
                  <a:schemeClr val="tx1"/>
                </a:solidFill>
              </a:rPr>
              <a:t>Proceedings of International Conference on Cognition and Recognition</a:t>
            </a:r>
            <a:r>
              <a:rPr lang="en-US" sz="1300" dirty="0">
                <a:solidFill>
                  <a:schemeClr val="tx1"/>
                </a:solidFill>
              </a:rPr>
              <a:t>, Springer Singapore, 2018. [Online], Available: </a:t>
            </a:r>
            <a:r>
              <a:rPr lang="en-US" sz="1300" dirty="0">
                <a:solidFill>
                  <a:schemeClr val="tx1"/>
                </a:solidFill>
                <a:hlinkClick r:id="rId3"/>
              </a:rPr>
              <a:t>https://doi.org/10.1007/978-981-10-5146-3_24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300" dirty="0">
                <a:solidFill>
                  <a:schemeClr val="tx1"/>
                </a:solidFill>
              </a:rPr>
              <a:t>J. Fu, J. </a:t>
            </a:r>
            <a:r>
              <a:rPr lang="en-US" sz="1300" dirty="0" err="1">
                <a:solidFill>
                  <a:schemeClr val="tx1"/>
                </a:solidFill>
              </a:rPr>
              <a:t>Xue</a:t>
            </a:r>
            <a:r>
              <a:rPr lang="en-US" sz="1300" dirty="0">
                <a:solidFill>
                  <a:schemeClr val="tx1"/>
                </a:solidFill>
              </a:rPr>
              <a:t>, Y. Wang, Z. Liu, and C. Shan, ”Malware Visualization for Fine-Grained Classification,” </a:t>
            </a:r>
            <a:r>
              <a:rPr lang="en-US" sz="1300" i="1" dirty="0">
                <a:solidFill>
                  <a:schemeClr val="tx1"/>
                </a:solidFill>
              </a:rPr>
              <a:t>IEEE Access</a:t>
            </a:r>
            <a:r>
              <a:rPr lang="en-US" sz="1300" dirty="0">
                <a:solidFill>
                  <a:schemeClr val="tx1"/>
                </a:solidFill>
              </a:rPr>
              <a:t>, vol. 6, pp. 14510-14523, 2018. [Online], Available: </a:t>
            </a:r>
            <a:r>
              <a:rPr lang="en-US" sz="1300" dirty="0">
                <a:solidFill>
                  <a:schemeClr val="tx1"/>
                </a:solidFill>
                <a:hlinkClick r:id="rId4"/>
              </a:rPr>
              <a:t>https://doi.org/10.1109/ACCESS.2018.2805301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300" dirty="0">
                <a:solidFill>
                  <a:schemeClr val="tx1"/>
                </a:solidFill>
              </a:rPr>
              <a:t>M. Kalash, M. </a:t>
            </a:r>
            <a:r>
              <a:rPr lang="en-US" sz="1300" dirty="0" err="1">
                <a:solidFill>
                  <a:schemeClr val="tx1"/>
                </a:solidFill>
              </a:rPr>
              <a:t>Rochan</a:t>
            </a:r>
            <a:r>
              <a:rPr lang="en-US" sz="1300" dirty="0">
                <a:solidFill>
                  <a:schemeClr val="tx1"/>
                </a:solidFill>
              </a:rPr>
              <a:t>, N. Mohammed, N. Bruce, Y. Wang, and F. Iqbal, ”A Deep Learning Framework for Malware Classification</a:t>
            </a:r>
            <a:r>
              <a:rPr lang="en-US" sz="1300" i="1" dirty="0">
                <a:solidFill>
                  <a:schemeClr val="tx1"/>
                </a:solidFill>
              </a:rPr>
              <a:t>,” International Journal of Digital Crime and Forensics (IJDCF)</a:t>
            </a:r>
            <a:r>
              <a:rPr lang="en-US" sz="1300" dirty="0">
                <a:solidFill>
                  <a:schemeClr val="tx1"/>
                </a:solidFill>
              </a:rPr>
              <a:t>,</a:t>
            </a:r>
            <a:r>
              <a:rPr lang="en-US" sz="1300" i="1" dirty="0">
                <a:solidFill>
                  <a:schemeClr val="tx1"/>
                </a:solidFill>
              </a:rPr>
              <a:t> </a:t>
            </a:r>
            <a:r>
              <a:rPr lang="en-US" sz="1300" dirty="0">
                <a:solidFill>
                  <a:schemeClr val="tx1"/>
                </a:solidFill>
              </a:rPr>
              <a:t>vol. 12, no.1, pp. 90-108, Mar. 2020. [Online], Available: </a:t>
            </a:r>
            <a:r>
              <a:rPr lang="en-US" sz="1300" dirty="0">
                <a:solidFill>
                  <a:schemeClr val="tx1"/>
                </a:solidFill>
                <a:hlinkClick r:id="rId5"/>
              </a:rPr>
              <a:t>http://doi.org/10.4018/IJDCF.2020010105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300" dirty="0">
                <a:solidFill>
                  <a:schemeClr val="tx1"/>
                </a:solidFill>
              </a:rPr>
              <a:t>M. Jain, W. </a:t>
            </a:r>
            <a:r>
              <a:rPr lang="en-US" sz="1300" dirty="0" err="1">
                <a:solidFill>
                  <a:schemeClr val="tx1"/>
                </a:solidFill>
              </a:rPr>
              <a:t>Andreopoulos</a:t>
            </a:r>
            <a:r>
              <a:rPr lang="en-US" sz="1300" dirty="0">
                <a:solidFill>
                  <a:schemeClr val="tx1"/>
                </a:solidFill>
              </a:rPr>
              <a:t>, and M. Stamp, “Convolutional neural networks and extreme learning machines for malware classification,” </a:t>
            </a:r>
            <a:r>
              <a:rPr lang="en-US" sz="1300" i="1" dirty="0">
                <a:solidFill>
                  <a:schemeClr val="tx1"/>
                </a:solidFill>
              </a:rPr>
              <a:t>Journal of Computer Virology and Hacking Techniques</a:t>
            </a:r>
            <a:r>
              <a:rPr lang="en-US" sz="1300" dirty="0">
                <a:solidFill>
                  <a:schemeClr val="tx1"/>
                </a:solidFill>
              </a:rPr>
              <a:t>, vol. 16, pp. 229-244, 2020. [Online], Available: </a:t>
            </a:r>
            <a:r>
              <a:rPr lang="en-US" sz="1300" dirty="0">
                <a:solidFill>
                  <a:schemeClr val="tx1"/>
                </a:solidFill>
                <a:hlinkClick r:id="rId6"/>
              </a:rPr>
              <a:t>https://doi.org/10.1007/s11416-020-00354-y</a:t>
            </a:r>
            <a:r>
              <a:rPr lang="en-US" sz="1300" dirty="0">
                <a:solidFill>
                  <a:schemeClr val="tx1"/>
                </a:solidFill>
              </a:rPr>
              <a:t>. [Accessed: 27-Sept-2021].</a:t>
            </a:r>
          </a:p>
          <a:p>
            <a:pPr>
              <a:buFont typeface="+mj-lt"/>
              <a:buAutoNum type="arabicPeriod"/>
            </a:pPr>
            <a:r>
              <a:rPr lang="en-US" sz="1300" dirty="0">
                <a:solidFill>
                  <a:schemeClr val="tx1"/>
                </a:solidFill>
              </a:rPr>
              <a:t>A. </a:t>
            </a:r>
            <a:r>
              <a:rPr lang="en-US" sz="1300" dirty="0" err="1">
                <a:solidFill>
                  <a:schemeClr val="tx1"/>
                </a:solidFill>
              </a:rPr>
              <a:t>Darwaish</a:t>
            </a:r>
            <a:r>
              <a:rPr lang="en-US" sz="1300" dirty="0">
                <a:solidFill>
                  <a:schemeClr val="tx1"/>
                </a:solidFill>
              </a:rPr>
              <a:t> and F. </a:t>
            </a:r>
            <a:r>
              <a:rPr lang="en-US" sz="1300" dirty="0" err="1">
                <a:solidFill>
                  <a:schemeClr val="tx1"/>
                </a:solidFill>
              </a:rPr>
              <a:t>Na¨ıt-Abdesselam</a:t>
            </a:r>
            <a:r>
              <a:rPr lang="en-US" sz="1300" dirty="0">
                <a:solidFill>
                  <a:schemeClr val="tx1"/>
                </a:solidFill>
              </a:rPr>
              <a:t>, ”RGB-based Android Malware Detection and Classification Using Convolutional Neural Network,” </a:t>
            </a:r>
            <a:r>
              <a:rPr lang="en-US" sz="1300" i="1" dirty="0">
                <a:solidFill>
                  <a:schemeClr val="tx1"/>
                </a:solidFill>
              </a:rPr>
              <a:t>GLOBECOM 2020 - 2020 IEEE Global Communications Conference</a:t>
            </a:r>
            <a:r>
              <a:rPr lang="en-US" sz="1300" dirty="0">
                <a:solidFill>
                  <a:schemeClr val="tx1"/>
                </a:solidFill>
              </a:rPr>
              <a:t>, pp. 1-6, 2020. [Online], Available: </a:t>
            </a:r>
            <a:r>
              <a:rPr lang="en-US" sz="1300" dirty="0">
                <a:solidFill>
                  <a:schemeClr val="tx1"/>
                </a:solidFill>
                <a:hlinkClick r:id="rId7"/>
              </a:rPr>
              <a:t>https://doi.org/10.1109/GLOBECOM42002.2020.9348206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13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sz="13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sz="13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86B94-BA6B-4520-B928-2623E412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Referensi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79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D8EA9-EFFB-4195-85AE-1A0D1813E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buFont typeface="+mj-lt"/>
              <a:buAutoNum type="arabicPeriod" startAt="6"/>
            </a:pPr>
            <a:r>
              <a:rPr lang="en-US" sz="1300" dirty="0">
                <a:solidFill>
                  <a:schemeClr val="tx1"/>
                </a:solidFill>
              </a:rPr>
              <a:t>M. Stamp, M. </a:t>
            </a:r>
            <a:r>
              <a:rPr lang="en-US" sz="1300" dirty="0" err="1">
                <a:solidFill>
                  <a:schemeClr val="tx1"/>
                </a:solidFill>
              </a:rPr>
              <a:t>Alazab</a:t>
            </a:r>
            <a:r>
              <a:rPr lang="en-US" sz="1300" dirty="0">
                <a:solidFill>
                  <a:schemeClr val="tx1"/>
                </a:solidFill>
              </a:rPr>
              <a:t>, and A. </a:t>
            </a:r>
            <a:r>
              <a:rPr lang="en-US" sz="1300" dirty="0" err="1">
                <a:solidFill>
                  <a:schemeClr val="tx1"/>
                </a:solidFill>
              </a:rPr>
              <a:t>Shalaginov</a:t>
            </a:r>
            <a:r>
              <a:rPr lang="en-US" sz="1300" dirty="0">
                <a:solidFill>
                  <a:schemeClr val="tx1"/>
                </a:solidFill>
              </a:rPr>
              <a:t>, </a:t>
            </a:r>
            <a:r>
              <a:rPr lang="en-US" sz="1300" i="1" dirty="0">
                <a:solidFill>
                  <a:schemeClr val="tx1"/>
                </a:solidFill>
              </a:rPr>
              <a:t>Malware Analysis Using Artificial Intelligence and Deep Learning</a:t>
            </a:r>
            <a:r>
              <a:rPr lang="en-US" sz="1300" dirty="0">
                <a:solidFill>
                  <a:schemeClr val="tx1"/>
                </a:solidFill>
              </a:rPr>
              <a:t>, Berlin/Heidelberg, </a:t>
            </a:r>
            <a:r>
              <a:rPr lang="en-US" sz="1300" dirty="0" err="1">
                <a:solidFill>
                  <a:schemeClr val="tx1"/>
                </a:solidFill>
              </a:rPr>
              <a:t>Germany:Springer</a:t>
            </a:r>
            <a:r>
              <a:rPr lang="en-US" sz="1300" dirty="0">
                <a:solidFill>
                  <a:schemeClr val="tx1"/>
                </a:solidFill>
              </a:rPr>
              <a:t>, 2021. [Online]. Available: </a:t>
            </a:r>
            <a:r>
              <a:rPr lang="en-US" sz="1300" dirty="0">
                <a:solidFill>
                  <a:schemeClr val="tx1"/>
                </a:solidFill>
                <a:hlinkClick r:id="rId3"/>
              </a:rPr>
              <a:t>https://doi.org/10.1007/978-3-030-62582-5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 startAt="6"/>
            </a:pPr>
            <a:r>
              <a:rPr lang="en-US" sz="1300" dirty="0">
                <a:solidFill>
                  <a:schemeClr val="tx1"/>
                </a:solidFill>
              </a:rPr>
              <a:t>J. Singh, J. Singh, ”Challenges of Malware Analysis: Obfuscation Techniques,”</a:t>
            </a:r>
            <a:r>
              <a:rPr lang="en-US" sz="1300" i="1" dirty="0">
                <a:solidFill>
                  <a:schemeClr val="tx1"/>
                </a:solidFill>
              </a:rPr>
              <a:t> International Journal of Information Security Science</a:t>
            </a:r>
            <a:r>
              <a:rPr lang="en-US" sz="1300" dirty="0">
                <a:solidFill>
                  <a:schemeClr val="tx1"/>
                </a:solidFill>
              </a:rPr>
              <a:t>, vol. 7, no. 3, pp. 100-110, 2018. [Online], Available: </a:t>
            </a:r>
            <a:r>
              <a:rPr lang="en-US" sz="1300" dirty="0">
                <a:solidFill>
                  <a:schemeClr val="tx1"/>
                </a:solidFill>
                <a:hlinkClick r:id="rId4"/>
              </a:rPr>
              <a:t>http://50.87.218.19/ijiss/index.php/ijiss/article/view/327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 startAt="6"/>
            </a:pPr>
            <a:r>
              <a:rPr lang="en-US" sz="1300" dirty="0">
                <a:solidFill>
                  <a:schemeClr val="tx1"/>
                </a:solidFill>
              </a:rPr>
              <a:t>R.C. Gonzalez and </a:t>
            </a:r>
            <a:r>
              <a:rPr lang="en-US" sz="1300" dirty="0" err="1">
                <a:solidFill>
                  <a:schemeClr val="tx1"/>
                </a:solidFill>
              </a:rPr>
              <a:t>R.E.Woods</a:t>
            </a:r>
            <a:r>
              <a:rPr lang="en-US" sz="1300" dirty="0">
                <a:solidFill>
                  <a:schemeClr val="tx1"/>
                </a:solidFill>
              </a:rPr>
              <a:t>, </a:t>
            </a:r>
            <a:r>
              <a:rPr lang="en-US" sz="1300" i="1" dirty="0">
                <a:solidFill>
                  <a:schemeClr val="tx1"/>
                </a:solidFill>
              </a:rPr>
              <a:t>Digital Image Processing</a:t>
            </a:r>
            <a:r>
              <a:rPr lang="en-US" sz="1300" dirty="0">
                <a:solidFill>
                  <a:schemeClr val="tx1"/>
                </a:solidFill>
              </a:rPr>
              <a:t>, 3</a:t>
            </a:r>
            <a:r>
              <a:rPr lang="en-US" sz="1300" baseline="30000" dirty="0">
                <a:solidFill>
                  <a:schemeClr val="tx1"/>
                </a:solidFill>
              </a:rPr>
              <a:t>rd</a:t>
            </a:r>
            <a:r>
              <a:rPr lang="en-US" sz="1300" dirty="0">
                <a:solidFill>
                  <a:schemeClr val="tx1"/>
                </a:solidFill>
              </a:rPr>
              <a:t> Edition, New </a:t>
            </a:r>
            <a:r>
              <a:rPr lang="en-US" sz="1300" dirty="0" err="1">
                <a:solidFill>
                  <a:schemeClr val="tx1"/>
                </a:solidFill>
              </a:rPr>
              <a:t>Jersey:Pearson</a:t>
            </a:r>
            <a:r>
              <a:rPr lang="en-US" sz="1300" dirty="0">
                <a:solidFill>
                  <a:schemeClr val="tx1"/>
                </a:solidFill>
              </a:rPr>
              <a:t> Prentice Hall, 2008.</a:t>
            </a:r>
          </a:p>
          <a:p>
            <a:pPr>
              <a:buFont typeface="+mj-lt"/>
              <a:buAutoNum type="arabicPeriod" startAt="6"/>
            </a:pPr>
            <a:r>
              <a:rPr lang="en-US" sz="1300" dirty="0">
                <a:solidFill>
                  <a:schemeClr val="tx1"/>
                </a:solidFill>
              </a:rPr>
              <a:t>A. G ́</a:t>
            </a:r>
            <a:r>
              <a:rPr lang="en-US" sz="1300" dirty="0" err="1">
                <a:solidFill>
                  <a:schemeClr val="tx1"/>
                </a:solidFill>
              </a:rPr>
              <a:t>eron</a:t>
            </a:r>
            <a:r>
              <a:rPr lang="en-US" sz="1300" i="1" dirty="0">
                <a:solidFill>
                  <a:schemeClr val="tx1"/>
                </a:solidFill>
              </a:rPr>
              <a:t>, Hands-On Machine Learning with Scikit-Learn, </a:t>
            </a:r>
            <a:r>
              <a:rPr lang="en-US" sz="1300" i="1" dirty="0" err="1">
                <a:solidFill>
                  <a:schemeClr val="tx1"/>
                </a:solidFill>
              </a:rPr>
              <a:t>Keras</a:t>
            </a:r>
            <a:r>
              <a:rPr lang="en-US" sz="1300" i="1" dirty="0">
                <a:solidFill>
                  <a:schemeClr val="tx1"/>
                </a:solidFill>
              </a:rPr>
              <a:t>, and TensorFlow 2</a:t>
            </a:r>
            <a:r>
              <a:rPr lang="en-US" sz="1300" i="1" baseline="30000" dirty="0">
                <a:solidFill>
                  <a:schemeClr val="tx1"/>
                </a:solidFill>
              </a:rPr>
              <a:t>nd</a:t>
            </a:r>
            <a:r>
              <a:rPr lang="en-US" sz="1300" i="1" dirty="0">
                <a:solidFill>
                  <a:schemeClr val="tx1"/>
                </a:solidFill>
              </a:rPr>
              <a:t> Edition</a:t>
            </a:r>
            <a:r>
              <a:rPr lang="en-US" sz="1300" dirty="0">
                <a:solidFill>
                  <a:schemeClr val="tx1"/>
                </a:solidFill>
              </a:rPr>
              <a:t>, O’Reilly Media, Inc, 2019.</a:t>
            </a:r>
          </a:p>
          <a:p>
            <a:pPr>
              <a:buFont typeface="+mj-lt"/>
              <a:buAutoNum type="arabicPeriod" startAt="6"/>
            </a:pPr>
            <a:r>
              <a:rPr lang="en-US" sz="1300" dirty="0">
                <a:solidFill>
                  <a:schemeClr val="tx1"/>
                </a:solidFill>
              </a:rPr>
              <a:t>L. </a:t>
            </a:r>
            <a:r>
              <a:rPr lang="en-US" sz="1300" dirty="0" err="1">
                <a:solidFill>
                  <a:schemeClr val="tx1"/>
                </a:solidFill>
              </a:rPr>
              <a:t>Nataraj</a:t>
            </a:r>
            <a:r>
              <a:rPr lang="en-US" sz="1300" dirty="0">
                <a:solidFill>
                  <a:schemeClr val="tx1"/>
                </a:solidFill>
              </a:rPr>
              <a:t>, S. Karthikeyan, G. Jacob, and B.S. Manjunath, ”Malware images: visualization and automatic classification,” </a:t>
            </a:r>
            <a:r>
              <a:rPr lang="en-US" sz="1300" i="1" dirty="0">
                <a:solidFill>
                  <a:schemeClr val="tx1"/>
                </a:solidFill>
              </a:rPr>
              <a:t>Proceedings of the 8</a:t>
            </a:r>
            <a:r>
              <a:rPr lang="en-US" sz="1300" i="1" baseline="30000" dirty="0">
                <a:solidFill>
                  <a:schemeClr val="tx1"/>
                </a:solidFill>
              </a:rPr>
              <a:t>th</a:t>
            </a:r>
            <a:r>
              <a:rPr lang="en-US" sz="1300" i="1" dirty="0">
                <a:solidFill>
                  <a:schemeClr val="tx1"/>
                </a:solidFill>
              </a:rPr>
              <a:t> International Symposium on Visualization for Cyber Security</a:t>
            </a:r>
            <a:r>
              <a:rPr lang="en-US" sz="1300" dirty="0">
                <a:solidFill>
                  <a:schemeClr val="tx1"/>
                </a:solidFill>
              </a:rPr>
              <a:t>, article 4, pp. 1-7, 2011. [Online], Available:  </a:t>
            </a:r>
            <a:r>
              <a:rPr lang="en-US" sz="1300" dirty="0">
                <a:solidFill>
                  <a:schemeClr val="tx1"/>
                </a:solidFill>
                <a:hlinkClick r:id="rId5"/>
              </a:rPr>
              <a:t>https://doi.org/10.1145/2016904.2016908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 startAt="6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 startAt="6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86B94-BA6B-4520-B928-2623E412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Referensi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0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FB78B385-1A29-4FF6-8563-28E382FD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</p:spPr>
        <p:txBody>
          <a:bodyPr/>
          <a:lstStyle/>
          <a:p>
            <a:pPr algn="l"/>
            <a:r>
              <a:rPr lang="en-US" sz="2800" dirty="0" err="1">
                <a:solidFill>
                  <a:schemeClr val="accent1"/>
                </a:solidFill>
              </a:rPr>
              <a:t>Rumusan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Masalah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29E6A25-6278-49CC-9DB4-A04FE3A8BD47}"/>
              </a:ext>
            </a:extLst>
          </p:cNvPr>
          <p:cNvSpPr txBox="1">
            <a:spLocks/>
          </p:cNvSpPr>
          <p:nvPr/>
        </p:nvSpPr>
        <p:spPr>
          <a:xfrm>
            <a:off x="713224" y="2553701"/>
            <a:ext cx="7827801" cy="209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dirty="0" err="1">
                <a:solidFill>
                  <a:schemeClr val="tx1"/>
                </a:solidFill>
              </a:rPr>
              <a:t>Mengimplementasikan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CNN </a:t>
            </a:r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menerapkan</a:t>
            </a:r>
            <a:r>
              <a:rPr lang="en-US" sz="1500" dirty="0">
                <a:solidFill>
                  <a:schemeClr val="tx1"/>
                </a:solidFill>
              </a:rPr>
              <a:t> PCA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melakukan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mengunakan</a:t>
            </a:r>
            <a:r>
              <a:rPr lang="en-US" sz="1500" dirty="0">
                <a:solidFill>
                  <a:schemeClr val="tx1"/>
                </a:solidFill>
              </a:rPr>
              <a:t> data </a:t>
            </a:r>
            <a:r>
              <a:rPr lang="en-US" sz="1500" dirty="0" err="1">
                <a:solidFill>
                  <a:schemeClr val="tx1"/>
                </a:solidFill>
              </a:rPr>
              <a:t>visualisasi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.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Mengimplementasikan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dirty="0" err="1">
                <a:solidFill>
                  <a:schemeClr val="tx1"/>
                </a:solidFill>
              </a:rPr>
              <a:t>mencari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nilai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hyperparameter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terbaik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hidden layer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i="1" dirty="0">
                <a:solidFill>
                  <a:schemeClr val="tx1"/>
                </a:solidFill>
              </a:rPr>
              <a:t>epoch</a:t>
            </a:r>
            <a:r>
              <a:rPr lang="en-US" sz="1500" dirty="0">
                <a:solidFill>
                  <a:schemeClr val="tx1"/>
                </a:solidFill>
              </a:rPr>
              <a:t>, dan </a:t>
            </a:r>
            <a:r>
              <a:rPr lang="en-US" sz="1500" i="1" dirty="0">
                <a:solidFill>
                  <a:schemeClr val="tx1"/>
                </a:solidFill>
              </a:rPr>
              <a:t>learning rate </a:t>
            </a:r>
            <a:r>
              <a:rPr lang="en-US" sz="1500" dirty="0" err="1">
                <a:solidFill>
                  <a:schemeClr val="tx1"/>
                </a:solidFill>
              </a:rPr>
              <a:t>terhadap</a:t>
            </a:r>
            <a:r>
              <a:rPr lang="en-US" sz="1500" dirty="0">
                <a:solidFill>
                  <a:schemeClr val="tx1"/>
                </a:solidFill>
              </a:rPr>
              <a:t> model CNN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.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Melihat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pengaruh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RGB </a:t>
            </a:r>
            <a:r>
              <a:rPr lang="en-US" sz="1500" dirty="0" err="1">
                <a:solidFill>
                  <a:schemeClr val="tx1"/>
                </a:solidFill>
              </a:rPr>
              <a:t>dibandingkan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terhadap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performa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akurasi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i="1" dirty="0">
                <a:solidFill>
                  <a:schemeClr val="tx1"/>
                </a:solidFill>
              </a:rPr>
              <a:t>recall</a:t>
            </a:r>
            <a:r>
              <a:rPr lang="en-US" sz="1500" dirty="0">
                <a:solidFill>
                  <a:schemeClr val="tx1"/>
                </a:solidFill>
              </a:rPr>
              <a:t> pada </a:t>
            </a:r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CNN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 </a:t>
            </a:r>
            <a:r>
              <a:rPr lang="en-US" sz="15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994DE28B-097D-4414-85A7-348261882D1A}"/>
              </a:ext>
            </a:extLst>
          </p:cNvPr>
          <p:cNvSpPr txBox="1">
            <a:spLocks/>
          </p:cNvSpPr>
          <p:nvPr/>
        </p:nvSpPr>
        <p:spPr>
          <a:xfrm>
            <a:off x="713225" y="1974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CB1306-4D97-46E0-91BD-673E274E4703}"/>
              </a:ext>
            </a:extLst>
          </p:cNvPr>
          <p:cNvSpPr txBox="1">
            <a:spLocks/>
          </p:cNvSpPr>
          <p:nvPr/>
        </p:nvSpPr>
        <p:spPr>
          <a:xfrm>
            <a:off x="713225" y="956748"/>
            <a:ext cx="7717500" cy="9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dirty="0" err="1">
                <a:solidFill>
                  <a:schemeClr val="tx1"/>
                </a:solidFill>
              </a:rPr>
              <a:t>Berapa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nilai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akurasi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i="1" dirty="0">
                <a:solidFill>
                  <a:schemeClr val="tx1"/>
                </a:solidFill>
              </a:rPr>
              <a:t>recall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Convolutional Neural Network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terhadap</a:t>
            </a:r>
            <a:r>
              <a:rPr lang="en-US" sz="1500" dirty="0">
                <a:solidFill>
                  <a:schemeClr val="tx1"/>
                </a:solidFill>
              </a:rPr>
              <a:t> data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maupun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RGB ?</a:t>
            </a:r>
          </a:p>
        </p:txBody>
      </p:sp>
    </p:spTree>
    <p:extLst>
      <p:ext uri="{BB962C8B-B14F-4D97-AF65-F5344CB8AC3E}">
        <p14:creationId xmlns:p14="http://schemas.microsoft.com/office/powerpoint/2010/main" val="285817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FB78B385-1A29-4FF6-8563-28E382FD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accent1"/>
                </a:solidFill>
              </a:rPr>
              <a:t>Batasan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Masalah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29E6A25-6278-49CC-9DB4-A04FE3A8BD47}"/>
              </a:ext>
            </a:extLst>
          </p:cNvPr>
          <p:cNvSpPr txBox="1">
            <a:spLocks/>
          </p:cNvSpPr>
          <p:nvPr/>
        </p:nvSpPr>
        <p:spPr>
          <a:xfrm>
            <a:off x="713224" y="2553701"/>
            <a:ext cx="7717501" cy="1633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dirty="0" err="1">
                <a:solidFill>
                  <a:schemeClr val="tx1"/>
                </a:solidFill>
              </a:rPr>
              <a:t>Menerapkan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CNN </a:t>
            </a:r>
            <a:r>
              <a:rPr lang="en-US" sz="1500" dirty="0" err="1">
                <a:solidFill>
                  <a:schemeClr val="tx1"/>
                </a:solidFill>
              </a:rPr>
              <a:t>sebagai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menggunakan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teknik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 err="1">
                <a:solidFill>
                  <a:schemeClr val="tx1"/>
                </a:solidFill>
              </a:rPr>
              <a:t>pseudocolor</a:t>
            </a:r>
            <a:r>
              <a:rPr lang="en-US" sz="1500" dirty="0">
                <a:solidFill>
                  <a:schemeClr val="tx1"/>
                </a:solidFill>
              </a:rPr>
              <a:t> dan PCA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melakukan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berdasarkan</a:t>
            </a:r>
            <a:r>
              <a:rPr lang="en-US" sz="1500" dirty="0">
                <a:solidFill>
                  <a:schemeClr val="tx1"/>
                </a:solidFill>
              </a:rPr>
              <a:t> data </a:t>
            </a:r>
            <a:r>
              <a:rPr lang="en-US" sz="1500" dirty="0" err="1">
                <a:solidFill>
                  <a:schemeClr val="tx1"/>
                </a:solidFill>
              </a:rPr>
              <a:t>visualisasi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.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Membandingkan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dirty="0" err="1">
                <a:solidFill>
                  <a:schemeClr val="tx1"/>
                </a:solidFill>
              </a:rPr>
              <a:t>melakukan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analisis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pengaruh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antara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RGB </a:t>
            </a:r>
            <a:r>
              <a:rPr lang="en-US" sz="1500" dirty="0" err="1">
                <a:solidFill>
                  <a:schemeClr val="tx1"/>
                </a:solidFill>
              </a:rPr>
              <a:t>terhadap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performa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akurasi</a:t>
            </a:r>
            <a:r>
              <a:rPr lang="en-US" sz="1500" dirty="0">
                <a:solidFill>
                  <a:schemeClr val="tx1"/>
                </a:solidFill>
              </a:rPr>
              <a:t> dan recall pada </a:t>
            </a:r>
            <a:r>
              <a:rPr lang="en-US" sz="1500" dirty="0" err="1">
                <a:solidFill>
                  <a:schemeClr val="tx1"/>
                </a:solidFill>
              </a:rPr>
              <a:t>sistem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klasifikasi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malware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metode</a:t>
            </a:r>
            <a:r>
              <a:rPr lang="en-US" sz="1500" dirty="0">
                <a:solidFill>
                  <a:schemeClr val="tx1"/>
                </a:solidFill>
              </a:rPr>
              <a:t> CNN.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994DE28B-097D-4414-85A7-348261882D1A}"/>
              </a:ext>
            </a:extLst>
          </p:cNvPr>
          <p:cNvSpPr txBox="1">
            <a:spLocks/>
          </p:cNvSpPr>
          <p:nvPr/>
        </p:nvSpPr>
        <p:spPr>
          <a:xfrm>
            <a:off x="713225" y="1974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Kontribusi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CB1306-4D97-46E0-91BD-673E274E4703}"/>
              </a:ext>
            </a:extLst>
          </p:cNvPr>
          <p:cNvSpPr txBox="1">
            <a:spLocks/>
          </p:cNvSpPr>
          <p:nvPr/>
        </p:nvSpPr>
        <p:spPr>
          <a:xfrm>
            <a:off x="713225" y="956748"/>
            <a:ext cx="7717500" cy="9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i="1" dirty="0">
                <a:solidFill>
                  <a:schemeClr val="tx1"/>
                </a:solidFill>
              </a:rPr>
              <a:t>Dataset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digunakan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adalah</a:t>
            </a:r>
            <a:r>
              <a:rPr lang="en-US" sz="1500" dirty="0">
                <a:solidFill>
                  <a:schemeClr val="tx1"/>
                </a:solidFill>
              </a:rPr>
              <a:t> Malware Image (</a:t>
            </a:r>
            <a:r>
              <a:rPr lang="en-US" sz="1500" dirty="0" err="1">
                <a:solidFill>
                  <a:schemeClr val="tx1"/>
                </a:solidFill>
              </a:rPr>
              <a:t>Malimg</a:t>
            </a:r>
            <a:r>
              <a:rPr lang="en-US" sz="1500" dirty="0">
                <a:solidFill>
                  <a:schemeClr val="tx1"/>
                </a:solidFill>
              </a:rPr>
              <a:t>) Dataset, </a:t>
            </a:r>
            <a:r>
              <a:rPr lang="en-US" sz="1500" dirty="0" err="1">
                <a:solidFill>
                  <a:schemeClr val="tx1"/>
                </a:solidFill>
              </a:rPr>
              <a:t>berisi</a:t>
            </a:r>
            <a:r>
              <a:rPr lang="en-US" sz="1500" dirty="0">
                <a:solidFill>
                  <a:schemeClr val="tx1"/>
                </a:solidFill>
              </a:rPr>
              <a:t> data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grayscale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terdiri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9339 </a:t>
            </a:r>
            <a:r>
              <a:rPr lang="en-US" sz="1500" dirty="0" err="1">
                <a:solidFill>
                  <a:schemeClr val="tx1"/>
                </a:solidFill>
              </a:rPr>
              <a:t>citra</a:t>
            </a:r>
            <a:r>
              <a:rPr lang="en-US" sz="1500" dirty="0">
                <a:solidFill>
                  <a:schemeClr val="tx1"/>
                </a:solidFill>
              </a:rPr>
              <a:t> dan 25 </a:t>
            </a:r>
            <a:r>
              <a:rPr lang="en-US" sz="1500" i="1" dirty="0">
                <a:solidFill>
                  <a:schemeClr val="tx1"/>
                </a:solidFill>
              </a:rPr>
              <a:t>malware family</a:t>
            </a:r>
            <a:r>
              <a:rPr lang="en-US" sz="15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39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Metodologi</a:t>
            </a:r>
            <a:r>
              <a:rPr lang="en" dirty="0"/>
              <a:t> Penelitian</a:t>
            </a:r>
            <a:endParaRPr dirty="0"/>
          </a:p>
        </p:txBody>
      </p:sp>
      <p:sp>
        <p:nvSpPr>
          <p:cNvPr id="667" name="Google Shape;667;p63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Literatur</a:t>
            </a:r>
            <a:r>
              <a:rPr lang="en-US" dirty="0"/>
              <a:t> </a:t>
            </a: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Data Sampling </a:t>
            </a: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 err="1"/>
              <a:t>Perancangan</a:t>
            </a:r>
            <a:r>
              <a:rPr lang="en-US" dirty="0"/>
              <a:t> dan </a:t>
            </a:r>
            <a:r>
              <a:rPr lang="en-US" dirty="0" err="1"/>
              <a:t>Implementasi</a:t>
            </a:r>
            <a:r>
              <a:rPr lang="en-US" dirty="0"/>
              <a:t> </a:t>
            </a: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 err="1"/>
              <a:t>Pengujian</a:t>
            </a:r>
            <a:r>
              <a:rPr lang="en-US" dirty="0"/>
              <a:t> </a:t>
            </a: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 err="1"/>
              <a:t>Dokumentasi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500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70113-E4B2-48D3-9EC7-518E9C724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4"/>
            <a:ext cx="7717500" cy="3606977"/>
          </a:xfrm>
        </p:spPr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</a:rPr>
              <a:t>Jenis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kelas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malware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lebih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jauh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dibagi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dalam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beberapa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varian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disebut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malware family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Jenis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analisis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malware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umum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digunakan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deteksi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klasifikasi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malware</a:t>
            </a:r>
            <a:r>
              <a:rPr lang="en-US" sz="1400" dirty="0">
                <a:solidFill>
                  <a:schemeClr val="tx1"/>
                </a:solidFill>
              </a:rPr>
              <a:t> [6]: </a:t>
            </a: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Analisis</a:t>
            </a:r>
            <a:r>
              <a:rPr lang="en-US" sz="1400" dirty="0">
                <a:solidFill>
                  <a:schemeClr val="tx1"/>
                </a:solidFill>
              </a:rPr>
              <a:t> Statis </a:t>
            </a: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Analisis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Dinamis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Metode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deteksi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klasifikasi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</a:rPr>
              <a:t>malware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terdiri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: </a:t>
            </a:r>
          </a:p>
          <a:p>
            <a:pPr lvl="1"/>
            <a:r>
              <a:rPr lang="en-US" sz="1400" i="1" dirty="0">
                <a:solidFill>
                  <a:schemeClr val="tx1"/>
                </a:solidFill>
              </a:rPr>
              <a:t>Signature-based</a:t>
            </a:r>
          </a:p>
          <a:p>
            <a:pPr lvl="1"/>
            <a:r>
              <a:rPr lang="en-US" sz="1400" i="1" dirty="0" err="1">
                <a:solidFill>
                  <a:schemeClr val="tx1"/>
                </a:solidFill>
              </a:rPr>
              <a:t>Behaviour</a:t>
            </a:r>
            <a:r>
              <a:rPr lang="en-US" sz="1400" i="1" dirty="0">
                <a:solidFill>
                  <a:schemeClr val="tx1"/>
                </a:solidFill>
              </a:rPr>
              <a:t>-based</a:t>
            </a:r>
          </a:p>
          <a:p>
            <a:pPr lvl="1"/>
            <a:r>
              <a:rPr lang="en-US" sz="1400" i="1" dirty="0">
                <a:solidFill>
                  <a:schemeClr val="tx1"/>
                </a:solidFill>
              </a:rPr>
              <a:t>Heuristic-based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B1BA10-469E-408C-BB99-80D775C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71744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2396EE6-52BE-4A8A-9909-4C115374B639}"/>
              </a:ext>
            </a:extLst>
          </p:cNvPr>
          <p:cNvSpPr txBox="1">
            <a:spLocks/>
          </p:cNvSpPr>
          <p:nvPr/>
        </p:nvSpPr>
        <p:spPr>
          <a:xfrm>
            <a:off x="717800" y="1408981"/>
            <a:ext cx="4232100" cy="313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500" i="1" dirty="0">
                <a:solidFill>
                  <a:schemeClr val="tx1"/>
                </a:solidFill>
              </a:rPr>
              <a:t>Code obfuscation </a:t>
            </a:r>
            <a:r>
              <a:rPr lang="en-US" sz="1500" dirty="0" err="1">
                <a:solidFill>
                  <a:schemeClr val="tx1"/>
                </a:solidFill>
              </a:rPr>
              <a:t>digunakan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kompresi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dirty="0" err="1">
                <a:solidFill>
                  <a:schemeClr val="tx1"/>
                </a:solidFill>
              </a:rPr>
              <a:t>enkripsi</a:t>
            </a:r>
            <a:r>
              <a:rPr lang="en-US" sz="1500" dirty="0">
                <a:solidFill>
                  <a:schemeClr val="tx1"/>
                </a:solidFill>
              </a:rPr>
              <a:t> pada </a:t>
            </a:r>
            <a:r>
              <a:rPr lang="en-US" sz="1500" dirty="0" err="1">
                <a:solidFill>
                  <a:schemeClr val="tx1"/>
                </a:solidFill>
              </a:rPr>
              <a:t>kode</a:t>
            </a:r>
            <a:r>
              <a:rPr lang="en-US" sz="1500" dirty="0">
                <a:solidFill>
                  <a:schemeClr val="tx1"/>
                </a:solidFill>
              </a:rPr>
              <a:t> malware yang </a:t>
            </a:r>
            <a:r>
              <a:rPr lang="en-US" sz="1500" dirty="0" err="1">
                <a:solidFill>
                  <a:schemeClr val="tx1"/>
                </a:solidFill>
              </a:rPr>
              <a:t>sebenarnya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menjadi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kode</a:t>
            </a:r>
            <a:r>
              <a:rPr lang="en-US" sz="1500" dirty="0">
                <a:solidFill>
                  <a:schemeClr val="tx1"/>
                </a:solidFill>
              </a:rPr>
              <a:t> yang </a:t>
            </a:r>
            <a:r>
              <a:rPr lang="en-US" sz="1500" dirty="0" err="1">
                <a:solidFill>
                  <a:schemeClr val="tx1"/>
                </a:solidFill>
              </a:rPr>
              <a:t>berbeda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untuk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menghindari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deteksi</a:t>
            </a:r>
            <a:r>
              <a:rPr lang="en-US" sz="1500" dirty="0">
                <a:solidFill>
                  <a:schemeClr val="tx1"/>
                </a:solidFill>
              </a:rPr>
              <a:t> malware. </a:t>
            </a:r>
          </a:p>
          <a:p>
            <a:r>
              <a:rPr lang="en-US" sz="1500" i="1" dirty="0">
                <a:solidFill>
                  <a:schemeClr val="tx1"/>
                </a:solidFill>
              </a:rPr>
              <a:t>Code obfuscation </a:t>
            </a:r>
            <a:r>
              <a:rPr lang="en-US" sz="1500" dirty="0" err="1">
                <a:solidFill>
                  <a:schemeClr val="tx1"/>
                </a:solidFill>
              </a:rPr>
              <a:t>dibagi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menjadi</a:t>
            </a:r>
            <a:r>
              <a:rPr lang="en-US" sz="1500" dirty="0">
                <a:solidFill>
                  <a:schemeClr val="tx1"/>
                </a:solidFill>
              </a:rPr>
              <a:t> 2 </a:t>
            </a:r>
            <a:r>
              <a:rPr lang="en-US" sz="1500" dirty="0" err="1">
                <a:solidFill>
                  <a:schemeClr val="tx1"/>
                </a:solidFill>
              </a:rPr>
              <a:t>jenis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meliputi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teknik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i="1" dirty="0">
                <a:solidFill>
                  <a:schemeClr val="tx1"/>
                </a:solidFill>
              </a:rPr>
              <a:t>polymorphic</a:t>
            </a:r>
            <a:r>
              <a:rPr lang="en-US" sz="1500" dirty="0">
                <a:solidFill>
                  <a:schemeClr val="tx1"/>
                </a:solidFill>
              </a:rPr>
              <a:t> dan </a:t>
            </a:r>
            <a:r>
              <a:rPr lang="en-US" sz="1500" i="1" dirty="0">
                <a:solidFill>
                  <a:schemeClr val="tx1"/>
                </a:solidFill>
              </a:rPr>
              <a:t>metamorphic</a:t>
            </a:r>
            <a:r>
              <a:rPr lang="en-US" sz="1500" dirty="0">
                <a:solidFill>
                  <a:schemeClr val="tx1"/>
                </a:solidFill>
              </a:rPr>
              <a:t> [7].</a:t>
            </a:r>
          </a:p>
        </p:txBody>
      </p:sp>
      <p:sp>
        <p:nvSpPr>
          <p:cNvPr id="572" name="Google Shape;572;p5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Masalah Code Obfuscation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EB735-132A-4458-961E-934948BF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5" y="1775463"/>
            <a:ext cx="3618301" cy="2403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AB001-B76F-4592-B2A9-BEB383E57508}"/>
              </a:ext>
            </a:extLst>
          </p:cNvPr>
          <p:cNvSpPr txBox="1"/>
          <p:nvPr/>
        </p:nvSpPr>
        <p:spPr>
          <a:xfrm>
            <a:off x="6309189" y="4179437"/>
            <a:ext cx="127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Gambar 2.1</a:t>
            </a:r>
          </a:p>
        </p:txBody>
      </p:sp>
    </p:spTree>
    <p:extLst>
      <p:ext uri="{BB962C8B-B14F-4D97-AF65-F5344CB8AC3E}">
        <p14:creationId xmlns:p14="http://schemas.microsoft.com/office/powerpoint/2010/main" val="314899797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3291</Words>
  <Application>Microsoft Office PowerPoint</Application>
  <PresentationFormat>On-screen Show (16:9)</PresentationFormat>
  <Paragraphs>562</Paragraphs>
  <Slides>43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Barlow</vt:lpstr>
      <vt:lpstr>Fira Sans Extra Condensed Medium</vt:lpstr>
      <vt:lpstr>Montserrat</vt:lpstr>
      <vt:lpstr>NimbusRomNo9L-Regu</vt:lpstr>
      <vt:lpstr>NimbusRomNo9L-ReguItal</vt:lpstr>
      <vt:lpstr>Quicksand Light</vt:lpstr>
      <vt:lpstr>Management Consulting Toolkit by Slidesgo</vt:lpstr>
      <vt:lpstr>PENERAPAN METODE CONVOLUTIONAL NEURAL NETWORK TERHADAP CITRA GRAYSCALE DAN PSEUDOCOLOR RGB UNTUK KLASIFIKASI MALWARE </vt:lpstr>
      <vt:lpstr>Malware</vt:lpstr>
      <vt:lpstr>Penelitian Terkait</vt:lpstr>
      <vt:lpstr>Latar Belakang</vt:lpstr>
      <vt:lpstr>Rumusan Masalah</vt:lpstr>
      <vt:lpstr>Batasan Masalah</vt:lpstr>
      <vt:lpstr>Metodologi Penelitian</vt:lpstr>
      <vt:lpstr>Malware Classification </vt:lpstr>
      <vt:lpstr>Masalah Code Obfuscation</vt:lpstr>
      <vt:lpstr>Visualisasi Malware</vt:lpstr>
      <vt:lpstr>Principal Component Analysis </vt:lpstr>
      <vt:lpstr>Pseudocolor</vt:lpstr>
      <vt:lpstr>Convolutional Neural Network</vt:lpstr>
      <vt:lpstr>CNN – Convolution Layer</vt:lpstr>
      <vt:lpstr>CNN – Pooling Layer</vt:lpstr>
      <vt:lpstr>CNN – Fully Connected Layer</vt:lpstr>
      <vt:lpstr>CNN – Dropout Layer</vt:lpstr>
      <vt:lpstr>Fungsi Aktivasi </vt:lpstr>
      <vt:lpstr>Confusion Matrix</vt:lpstr>
      <vt:lpstr>State of The Art</vt:lpstr>
      <vt:lpstr>Tinjauan Objek </vt:lpstr>
      <vt:lpstr>Malware Family</vt:lpstr>
      <vt:lpstr>Analisis Maslah</vt:lpstr>
      <vt:lpstr>Kerangka Pemikiran</vt:lpstr>
      <vt:lpstr>Flowchart Global</vt:lpstr>
      <vt:lpstr>Dataset Malware Image (Malimg)</vt:lpstr>
      <vt:lpstr>Family Adialer.C</vt:lpstr>
      <vt:lpstr>Family Dialplatform.B</vt:lpstr>
      <vt:lpstr>Family Dontovo.A</vt:lpstr>
      <vt:lpstr>Preprocessing - PCA</vt:lpstr>
      <vt:lpstr>Preprocessing - Pseudocolor</vt:lpstr>
      <vt:lpstr>Perhitungan Manual – Citra Masukan</vt:lpstr>
      <vt:lpstr>Perhitungan Manual – Convolution Layer</vt:lpstr>
      <vt:lpstr>Perhitungan Manual – ReLu</vt:lpstr>
      <vt:lpstr>Perhitungan Manual – Pooling Layer</vt:lpstr>
      <vt:lpstr>Perhitungan Manual – Dropout Layer</vt:lpstr>
      <vt:lpstr>Perhitungan Manual – Flatten</vt:lpstr>
      <vt:lpstr>Perhitungan Manual – Dense Layer</vt:lpstr>
      <vt:lpstr>Perhitungan Manual – Softmax</vt:lpstr>
      <vt:lpstr>Perhitungan Manual – Loss </vt:lpstr>
      <vt:lpstr>Thanks</vt:lpstr>
      <vt:lpstr>Daftar Referensi</vt:lpstr>
      <vt:lpstr>Daftar 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METODE CONVOLUTIONAL NEURAL NETWORK TERHADAP CITRA GRAYSCALE DAN PSEUDOCOLOR RGB UNTUK KLASIFIKASI MALWARE </dc:title>
  <cp:lastModifiedBy>Chris Christian</cp:lastModifiedBy>
  <cp:revision>148</cp:revision>
  <dcterms:modified xsi:type="dcterms:W3CDTF">2022-03-01T06:59:13Z</dcterms:modified>
</cp:coreProperties>
</file>